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5143500" type="screen16x9"/>
  <p:notesSz cx="6858000" cy="9144000"/>
  <p:embeddedFontLst>
    <p:embeddedFont>
      <p:font typeface="Gill Sans" panose="020B0604020202020204" charset="0"/>
      <p:regular r:id="rId35"/>
      <p:bold r:id="rId36"/>
    </p:embeddedFont>
    <p:embeddedFont>
      <p:font typeface="Roboto Mono" panose="00000009000000000000" pitchFamily="49"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211507ad67_6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211507ad67_6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211507ad67_6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211507ad67_6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211507ad67_6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211507ad67_6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211507ad67_6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3211507ad67_6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211507ad67_6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211507ad67_6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32112e7d070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32112e7d070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3211eb16f89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3211eb16f89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211eb16f89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211eb16f89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211eb16f89_1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211eb16f89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211eb16f89_1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211eb16f89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2112e7d07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2112e7d07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211eb16f89_1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211eb16f89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211507ad67_6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3211507ad67_6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32112e7d070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32112e7d070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1db9f13ee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1db9f13ee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31db9f13eef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31db9f13ee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1db9f13eef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31db9f13e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31db9f13eef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31db9f13ee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1db9f13eef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1db9f13eef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1db9f13eef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1db9f13ee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1db9f13eef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31db9f13ee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32124a54056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2124a5405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2124a5405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32124a540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31db9f13eef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31db9f13eef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31db9f13eef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31db9f13eef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2112e7d070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2112e7d070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32124a54056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32124a5405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2112e7d070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2112e7d070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2112e7d070_1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2112e7d070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2124a54056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2124a5405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211507ad67_6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3211507ad67_6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328925"/>
            <a:ext cx="8520600" cy="1068600"/>
          </a:xfrm>
          <a:prstGeom prst="rect">
            <a:avLst/>
          </a:prstGeom>
        </p:spPr>
        <p:txBody>
          <a:bodyPr spcFirstLastPara="1" wrap="square" lIns="91425" tIns="91425" rIns="91425" bIns="91425" anchor="b" anchorCtr="0">
            <a:normAutofit/>
          </a:bodyPr>
          <a:lstStyle/>
          <a:p>
            <a:pPr marL="0" lvl="0" indent="0" algn="l" rtl="0">
              <a:lnSpc>
                <a:spcPct val="90000"/>
              </a:lnSpc>
              <a:spcBef>
                <a:spcPts val="0"/>
              </a:spcBef>
              <a:spcAft>
                <a:spcPts val="0"/>
              </a:spcAft>
              <a:buClr>
                <a:schemeClr val="dk1"/>
              </a:buClr>
              <a:buSzPts val="3200"/>
              <a:buFont typeface="Times New Roman"/>
              <a:buNone/>
            </a:pPr>
            <a:r>
              <a:rPr lang="en" sz="3200">
                <a:latin typeface="Times New Roman"/>
                <a:ea typeface="Times New Roman"/>
                <a:cs typeface="Times New Roman"/>
                <a:sym typeface="Times New Roman"/>
              </a:rPr>
              <a:t>ANIMALGAN: PREDICTIVE TOXICOLOGY USING GANS</a:t>
            </a:r>
            <a:endParaRPr/>
          </a:p>
        </p:txBody>
      </p:sp>
      <p:sp>
        <p:nvSpPr>
          <p:cNvPr id="55" name="Google Shape;55;p13"/>
          <p:cNvSpPr txBox="1">
            <a:spLocks noGrp="1"/>
          </p:cNvSpPr>
          <p:nvPr>
            <p:ph type="subTitle" idx="1"/>
          </p:nvPr>
        </p:nvSpPr>
        <p:spPr>
          <a:xfrm>
            <a:off x="311700" y="1323650"/>
            <a:ext cx="8520600" cy="1248000"/>
          </a:xfrm>
          <a:prstGeom prst="rect">
            <a:avLst/>
          </a:prstGeom>
        </p:spPr>
        <p:txBody>
          <a:bodyPr spcFirstLastPara="1" wrap="square" lIns="91425" tIns="91425" rIns="91425" bIns="91425" anchor="t" anchorCtr="0">
            <a:noAutofit/>
          </a:bodyPr>
          <a:lstStyle/>
          <a:p>
            <a:pPr marL="228600" lvl="0" indent="-203200" algn="l" rtl="0">
              <a:lnSpc>
                <a:spcPct val="120000"/>
              </a:lnSpc>
              <a:spcBef>
                <a:spcPts val="0"/>
              </a:spcBef>
              <a:spcAft>
                <a:spcPts val="0"/>
              </a:spcAft>
              <a:buClr>
                <a:srgbClr val="B71E42"/>
              </a:buClr>
              <a:buSzPts val="1600"/>
              <a:buChar char="•"/>
            </a:pPr>
            <a:r>
              <a:rPr lang="en" sz="1600" b="1">
                <a:solidFill>
                  <a:schemeClr val="dk1"/>
                </a:solidFill>
                <a:latin typeface="Times New Roman"/>
                <a:ea typeface="Times New Roman"/>
                <a:cs typeface="Times New Roman"/>
                <a:sym typeface="Times New Roman"/>
              </a:rPr>
              <a:t>Team members</a:t>
            </a:r>
            <a:r>
              <a:rPr lang="en" sz="1600">
                <a:solidFill>
                  <a:schemeClr val="dk1"/>
                </a:solidFill>
                <a:latin typeface="Times New Roman"/>
                <a:ea typeface="Times New Roman"/>
                <a:cs typeface="Times New Roman"/>
                <a:sym typeface="Times New Roman"/>
              </a:rPr>
              <a:t>:</a:t>
            </a:r>
            <a:endParaRPr sz="1600">
              <a:solidFill>
                <a:schemeClr val="dk1"/>
              </a:solidFill>
              <a:latin typeface="Gill Sans"/>
              <a:ea typeface="Gill Sans"/>
              <a:cs typeface="Gill Sans"/>
              <a:sym typeface="Gill Sans"/>
            </a:endParaRPr>
          </a:p>
          <a:p>
            <a:pPr marL="228600" lvl="0" indent="-203200" algn="l" rtl="0">
              <a:lnSpc>
                <a:spcPct val="120000"/>
              </a:lnSpc>
              <a:spcBef>
                <a:spcPts val="1000"/>
              </a:spcBef>
              <a:spcAft>
                <a:spcPts val="0"/>
              </a:spcAft>
              <a:buClr>
                <a:srgbClr val="B71E42"/>
              </a:buClr>
              <a:buSzPts val="1600"/>
              <a:buChar char="•"/>
            </a:pPr>
            <a:r>
              <a:rPr lang="en" sz="1600">
                <a:solidFill>
                  <a:schemeClr val="dk1"/>
                </a:solidFill>
                <a:latin typeface="Times New Roman"/>
                <a:ea typeface="Times New Roman"/>
                <a:cs typeface="Times New Roman"/>
                <a:sym typeface="Times New Roman"/>
              </a:rPr>
              <a:t>Abdulrahman Alkinani</a:t>
            </a:r>
            <a:endParaRPr sz="1600">
              <a:solidFill>
                <a:schemeClr val="dk1"/>
              </a:solidFill>
              <a:latin typeface="Times New Roman"/>
              <a:ea typeface="Times New Roman"/>
              <a:cs typeface="Times New Roman"/>
              <a:sym typeface="Times New Roman"/>
            </a:endParaRPr>
          </a:p>
          <a:p>
            <a:pPr marL="228600" lvl="0" indent="-203200" algn="l" rtl="0">
              <a:lnSpc>
                <a:spcPct val="120000"/>
              </a:lnSpc>
              <a:spcBef>
                <a:spcPts val="1000"/>
              </a:spcBef>
              <a:spcAft>
                <a:spcPts val="0"/>
              </a:spcAft>
              <a:buClr>
                <a:srgbClr val="B71E42"/>
              </a:buClr>
              <a:buSzPts val="1600"/>
              <a:buChar char="•"/>
            </a:pPr>
            <a:r>
              <a:rPr lang="en" sz="1600">
                <a:solidFill>
                  <a:schemeClr val="dk1"/>
                </a:solidFill>
                <a:latin typeface="Times New Roman"/>
                <a:ea typeface="Times New Roman"/>
                <a:cs typeface="Times New Roman"/>
                <a:sym typeface="Times New Roman"/>
              </a:rPr>
              <a:t>Mythri Popuri</a:t>
            </a:r>
            <a:endParaRPr sz="1600">
              <a:solidFill>
                <a:schemeClr val="dk1"/>
              </a:solidFill>
              <a:latin typeface="Times New Roman"/>
              <a:ea typeface="Times New Roman"/>
              <a:cs typeface="Times New Roman"/>
              <a:sym typeface="Times New Roman"/>
            </a:endParaRPr>
          </a:p>
          <a:p>
            <a:pPr marL="228600" lvl="0" indent="-203200" algn="l" rtl="0">
              <a:lnSpc>
                <a:spcPct val="120000"/>
              </a:lnSpc>
              <a:spcBef>
                <a:spcPts val="1000"/>
              </a:spcBef>
              <a:spcAft>
                <a:spcPts val="0"/>
              </a:spcAft>
              <a:buClr>
                <a:srgbClr val="B71E42"/>
              </a:buClr>
              <a:buSzPts val="1600"/>
              <a:buChar char="•"/>
            </a:pPr>
            <a:r>
              <a:rPr lang="en" sz="1600">
                <a:solidFill>
                  <a:schemeClr val="dk1"/>
                </a:solidFill>
                <a:latin typeface="Times New Roman"/>
                <a:ea typeface="Times New Roman"/>
                <a:cs typeface="Times New Roman"/>
                <a:sym typeface="Times New Roman"/>
              </a:rPr>
              <a:t>Sai Rahul Reddy Bapuram </a:t>
            </a:r>
            <a:endParaRPr sz="1600">
              <a:solidFill>
                <a:schemeClr val="dk1"/>
              </a:solidFill>
              <a:latin typeface="Gill Sans"/>
              <a:ea typeface="Gill Sans"/>
              <a:cs typeface="Gill Sans"/>
              <a:sym typeface="Gill Sans"/>
            </a:endParaRPr>
          </a:p>
          <a:p>
            <a:pPr marL="228600" lvl="0" indent="-203200" algn="l" rtl="0">
              <a:lnSpc>
                <a:spcPct val="120000"/>
              </a:lnSpc>
              <a:spcBef>
                <a:spcPts val="1000"/>
              </a:spcBef>
              <a:spcAft>
                <a:spcPts val="0"/>
              </a:spcAft>
              <a:buClr>
                <a:srgbClr val="B71E42"/>
              </a:buClr>
              <a:buSzPts val="1600"/>
              <a:buChar char="•"/>
            </a:pPr>
            <a:r>
              <a:rPr lang="en" sz="1600">
                <a:solidFill>
                  <a:schemeClr val="dk1"/>
                </a:solidFill>
                <a:latin typeface="Times New Roman"/>
                <a:ea typeface="Times New Roman"/>
                <a:cs typeface="Times New Roman"/>
                <a:sym typeface="Times New Roman"/>
              </a:rPr>
              <a:t>Shabana Syed</a:t>
            </a:r>
            <a:endParaRPr sz="1600">
              <a:solidFill>
                <a:schemeClr val="dk1"/>
              </a:solidFill>
              <a:latin typeface="Gill Sans"/>
              <a:ea typeface="Gill Sans"/>
              <a:cs typeface="Gill Sans"/>
              <a:sym typeface="Gill Sans"/>
            </a:endParaRPr>
          </a:p>
          <a:p>
            <a:pPr marL="228600" lvl="0" indent="-203200" algn="l" rtl="0">
              <a:lnSpc>
                <a:spcPct val="120000"/>
              </a:lnSpc>
              <a:spcBef>
                <a:spcPts val="1000"/>
              </a:spcBef>
              <a:spcAft>
                <a:spcPts val="0"/>
              </a:spcAft>
              <a:buClr>
                <a:srgbClr val="B71E42"/>
              </a:buClr>
              <a:buSzPts val="1600"/>
              <a:buChar char="•"/>
            </a:pPr>
            <a:r>
              <a:rPr lang="en" sz="1600">
                <a:solidFill>
                  <a:schemeClr val="dk1"/>
                </a:solidFill>
                <a:latin typeface="Times New Roman"/>
                <a:ea typeface="Times New Roman"/>
                <a:cs typeface="Times New Roman"/>
                <a:sym typeface="Times New Roman"/>
              </a:rPr>
              <a:t>Srichandan Kota</a:t>
            </a:r>
            <a:endParaRPr sz="1600">
              <a:solidFill>
                <a:schemeClr val="dk1"/>
              </a:solidFill>
              <a:latin typeface="Gill Sans"/>
              <a:ea typeface="Gill Sans"/>
              <a:cs typeface="Gill Sans"/>
              <a:sym typeface="Gill Sans"/>
            </a:endParaRPr>
          </a:p>
          <a:p>
            <a:pPr marL="228600" lvl="0" indent="-203200" algn="l" rtl="0">
              <a:lnSpc>
                <a:spcPct val="120000"/>
              </a:lnSpc>
              <a:spcBef>
                <a:spcPts val="1000"/>
              </a:spcBef>
              <a:spcAft>
                <a:spcPts val="0"/>
              </a:spcAft>
              <a:buClr>
                <a:srgbClr val="B71E42"/>
              </a:buClr>
              <a:buSzPts val="1600"/>
              <a:buChar char="•"/>
            </a:pPr>
            <a:r>
              <a:rPr lang="en" sz="1600">
                <a:solidFill>
                  <a:schemeClr val="dk1"/>
                </a:solidFill>
                <a:latin typeface="Times New Roman"/>
                <a:ea typeface="Times New Roman"/>
                <a:cs typeface="Times New Roman"/>
                <a:sym typeface="Times New Roman"/>
              </a:rPr>
              <a:t>Venkata Sai Prashanth Pilla </a:t>
            </a:r>
            <a:endParaRPr sz="1600">
              <a:solidFill>
                <a:schemeClr val="dk1"/>
              </a:solidFill>
              <a:latin typeface="Gill Sans"/>
              <a:ea typeface="Gill Sans"/>
              <a:cs typeface="Gill Sans"/>
              <a:sym typeface="Gill Sans"/>
            </a:endParaRPr>
          </a:p>
          <a:p>
            <a:pPr marL="0" lvl="0" indent="0" algn="ctr" rtl="0">
              <a:spcBef>
                <a:spcPts val="0"/>
              </a:spcBef>
              <a:spcAft>
                <a:spcPts val="0"/>
              </a:spcAft>
              <a:buNone/>
            </a:pP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ctrTitle"/>
          </p:nvPr>
        </p:nvSpPr>
        <p:spPr>
          <a:xfrm>
            <a:off x="180075" y="52075"/>
            <a:ext cx="8520600" cy="580800"/>
          </a:xfrm>
          <a:prstGeom prst="rect">
            <a:avLst/>
          </a:prstGeom>
        </p:spPr>
        <p:txBody>
          <a:bodyPr spcFirstLastPara="1" wrap="square" lIns="91425" tIns="91425" rIns="91425" bIns="91425" anchor="b" anchorCtr="0">
            <a:normAutofit/>
          </a:bodyPr>
          <a:lstStyle/>
          <a:p>
            <a:pPr marL="0" lvl="0" indent="0" algn="l" rtl="0">
              <a:lnSpc>
                <a:spcPct val="90000"/>
              </a:lnSpc>
              <a:spcBef>
                <a:spcPts val="0"/>
              </a:spcBef>
              <a:spcAft>
                <a:spcPts val="0"/>
              </a:spcAft>
              <a:buClr>
                <a:schemeClr val="dk1"/>
              </a:buClr>
              <a:buSzPts val="2400"/>
              <a:buFont typeface="Times New Roman"/>
              <a:buNone/>
            </a:pPr>
            <a:r>
              <a:rPr lang="en" sz="2400" b="1">
                <a:latin typeface="Times New Roman"/>
                <a:ea typeface="Times New Roman"/>
                <a:cs typeface="Times New Roman"/>
                <a:sym typeface="Times New Roman"/>
              </a:rPr>
              <a:t>ORIGINAL GAN MODEL : Training</a:t>
            </a:r>
            <a:endParaRPr sz="3200">
              <a:latin typeface="Times New Roman"/>
              <a:ea typeface="Times New Roman"/>
              <a:cs typeface="Times New Roman"/>
              <a:sym typeface="Times New Roman"/>
            </a:endParaRPr>
          </a:p>
        </p:txBody>
      </p:sp>
      <p:sp>
        <p:nvSpPr>
          <p:cNvPr id="110" name="Google Shape;110;p22"/>
          <p:cNvSpPr txBox="1"/>
          <p:nvPr/>
        </p:nvSpPr>
        <p:spPr>
          <a:xfrm>
            <a:off x="180075" y="632875"/>
            <a:ext cx="8578200" cy="40290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100" b="1">
                <a:solidFill>
                  <a:schemeClr val="dk1"/>
                </a:solidFill>
              </a:rPr>
              <a:t>Specifics of Gradient Penalty Calculation</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sz="1100" b="1">
                <a:solidFill>
                  <a:schemeClr val="dk1"/>
                </a:solidFill>
              </a:rPr>
              <a:t>Gradient Penalty Mechanics</a:t>
            </a:r>
            <a:r>
              <a:rPr lang="en" sz="1100">
                <a:solidFill>
                  <a:schemeClr val="dk1"/>
                </a:solidFill>
              </a:rPr>
              <a:t>:</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en" sz="1100">
                <a:solidFill>
                  <a:schemeClr val="dk1"/>
                </a:solidFill>
              </a:rPr>
              <a:t>Calculates the gradient penalty by first creating interpolations between real and generated samples using a weighted combination where weights are sampled from a uniform distribution.</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en" sz="1100">
                <a:solidFill>
                  <a:schemeClr val="dk1"/>
                </a:solidFill>
              </a:rPr>
              <a:t>The discriminator evaluates these interpolations, and the gradients of these evaluations with respect to the interpolations are computed. The norm of these gradients is then enforced to be close to 1, which is a critical condition for the Wasserstein GAN with gradient penalty, promoting training stability.</a:t>
            </a:r>
            <a:endParaRPr sz="11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100" b="1">
                <a:solidFill>
                  <a:schemeClr val="dk1"/>
                </a:solidFill>
              </a:rPr>
              <a:t>Detailed Training Cycle</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sz="1100" b="1">
                <a:solidFill>
                  <a:schemeClr val="dk1"/>
                </a:solidFill>
              </a:rPr>
              <a:t>Discriminator Training Details</a:t>
            </a:r>
            <a:r>
              <a:rPr lang="en" sz="1100">
                <a:solidFill>
                  <a:schemeClr val="dk1"/>
                </a:solidFill>
              </a:rPr>
              <a:t>:</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en" sz="1100">
                <a:solidFill>
                  <a:schemeClr val="dk1"/>
                </a:solidFill>
              </a:rPr>
              <a:t>In each training iteration, the discriminator is trained first. It processes both real data and fake data generated by the generator, calculating losses for both. The objective is to maximize the difference (Wasserstein distance) while incorporating the gradient penalty to maintain the Lipschitz constraint.</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rPr>
              <a:t>Generator Training Dynamics</a:t>
            </a:r>
            <a:r>
              <a:rPr lang="en" sz="1100">
                <a:solidFill>
                  <a:schemeClr val="dk1"/>
                </a:solidFill>
              </a:rPr>
              <a:t>:</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en" sz="1100">
                <a:solidFill>
                  <a:schemeClr val="dk1"/>
                </a:solidFill>
              </a:rPr>
              <a:t>The generator is updated less frequently than the discriminator, typically every nth iteration as defined by </a:t>
            </a:r>
            <a:r>
              <a:rPr lang="en" sz="1100">
                <a:solidFill>
                  <a:srgbClr val="188038"/>
                </a:solidFill>
                <a:latin typeface="Roboto Mono"/>
                <a:ea typeface="Roboto Mono"/>
                <a:cs typeface="Roboto Mono"/>
                <a:sym typeface="Roboto Mono"/>
              </a:rPr>
              <a:t>n_critic</a:t>
            </a:r>
            <a:r>
              <a:rPr lang="en" sz="1100">
                <a:solidFill>
                  <a:schemeClr val="dk1"/>
                </a:solidFill>
              </a:rPr>
              <a:t>. Its training involves generating data that aims to minimize the discriminator's ability to distinguish it from real data, effectively training the generator to improve its data synthesis capabilities.</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rPr>
              <a:t>Loss Calculation</a:t>
            </a:r>
            <a:r>
              <a:rPr lang="en" sz="1100">
                <a:solidFill>
                  <a:schemeClr val="dk1"/>
                </a:solidFill>
              </a:rPr>
              <a:t>:</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en" sz="1100">
                <a:solidFill>
                  <a:schemeClr val="dk1"/>
                </a:solidFill>
              </a:rPr>
              <a:t>For the discriminator: Combines the losses from real and generated data and integrates the gradient penalty.</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en" sz="1100">
                <a:solidFill>
                  <a:schemeClr val="dk1"/>
                </a:solidFill>
              </a:rPr>
              <a:t>For the generator: Aims to fool the discriminator by maximizing the error in its judgments.</a:t>
            </a:r>
            <a:endParaRPr sz="1035" b="1">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a:spLocks noGrp="1"/>
          </p:cNvSpPr>
          <p:nvPr>
            <p:ph type="ctrTitle"/>
          </p:nvPr>
        </p:nvSpPr>
        <p:spPr>
          <a:xfrm>
            <a:off x="180075" y="52075"/>
            <a:ext cx="8520600" cy="580800"/>
          </a:xfrm>
          <a:prstGeom prst="rect">
            <a:avLst/>
          </a:prstGeom>
        </p:spPr>
        <p:txBody>
          <a:bodyPr spcFirstLastPara="1" wrap="square" lIns="91425" tIns="91425" rIns="91425" bIns="91425" anchor="b" anchorCtr="0">
            <a:normAutofit/>
          </a:bodyPr>
          <a:lstStyle/>
          <a:p>
            <a:pPr marL="0" lvl="0" indent="0" algn="l" rtl="0">
              <a:lnSpc>
                <a:spcPct val="90000"/>
              </a:lnSpc>
              <a:spcBef>
                <a:spcPts val="0"/>
              </a:spcBef>
              <a:spcAft>
                <a:spcPts val="0"/>
              </a:spcAft>
              <a:buClr>
                <a:schemeClr val="dk1"/>
              </a:buClr>
              <a:buSzPts val="2400"/>
              <a:buFont typeface="Times New Roman"/>
              <a:buNone/>
            </a:pPr>
            <a:r>
              <a:rPr lang="en" sz="2400" b="1">
                <a:latin typeface="Times New Roman"/>
                <a:ea typeface="Times New Roman"/>
                <a:cs typeface="Times New Roman"/>
                <a:sym typeface="Times New Roman"/>
              </a:rPr>
              <a:t>ORIGINAL GAN MODEL : GAN Dataset Generation</a:t>
            </a:r>
            <a:endParaRPr sz="3200">
              <a:latin typeface="Times New Roman"/>
              <a:ea typeface="Times New Roman"/>
              <a:cs typeface="Times New Roman"/>
              <a:sym typeface="Times New Roman"/>
            </a:endParaRPr>
          </a:p>
        </p:txBody>
      </p:sp>
      <p:sp>
        <p:nvSpPr>
          <p:cNvPr id="116" name="Google Shape;116;p23"/>
          <p:cNvSpPr txBox="1"/>
          <p:nvPr/>
        </p:nvSpPr>
        <p:spPr>
          <a:xfrm>
            <a:off x="180075" y="632875"/>
            <a:ext cx="8578200" cy="40290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 sz="1100" b="1">
                <a:solidFill>
                  <a:schemeClr val="dk1"/>
                </a:solidFill>
              </a:rPr>
              <a:t>Scaling and Data Preparation</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sz="1100" b="1">
                <a:solidFill>
                  <a:schemeClr val="dk1"/>
                </a:solidFill>
              </a:rPr>
              <a:t>Feature Scaling:</a:t>
            </a:r>
            <a:endParaRPr sz="1100" b="1">
              <a:solidFill>
                <a:schemeClr val="dk1"/>
              </a:solidFill>
            </a:endParaRPr>
          </a:p>
          <a:p>
            <a:pPr marL="914400" lvl="1" indent="-298450" algn="l" rtl="0">
              <a:lnSpc>
                <a:spcPct val="115000"/>
              </a:lnSpc>
              <a:spcBef>
                <a:spcPts val="0"/>
              </a:spcBef>
              <a:spcAft>
                <a:spcPts val="0"/>
              </a:spcAft>
              <a:buClr>
                <a:schemeClr val="dk1"/>
              </a:buClr>
              <a:buSzPts val="1100"/>
              <a:buChar char="○"/>
            </a:pPr>
            <a:r>
              <a:rPr lang="en" sz="1100">
                <a:solidFill>
                  <a:schemeClr val="dk1"/>
                </a:solidFill>
              </a:rPr>
              <a:t>Utilizes </a:t>
            </a:r>
            <a:r>
              <a:rPr lang="en" sz="1100">
                <a:solidFill>
                  <a:srgbClr val="188038"/>
                </a:solidFill>
                <a:latin typeface="Roboto Mono"/>
                <a:ea typeface="Roboto Mono"/>
                <a:cs typeface="Roboto Mono"/>
                <a:sym typeface="Roboto Mono"/>
              </a:rPr>
              <a:t>MinMaxScaler</a:t>
            </a:r>
            <a:r>
              <a:rPr lang="en" sz="1100">
                <a:solidFill>
                  <a:schemeClr val="dk1"/>
                </a:solidFill>
              </a:rPr>
              <a:t> to normalize molecular descriptors and physiological parameters like SACRI_PERIOD (sacrifice period) and DOSE_LEVEL to a range of [-1, 1], which aligns the feature scale with the activation function's range in neural networks.</a:t>
            </a:r>
            <a:endParaRPr sz="1100">
              <a:solidFill>
                <a:schemeClr val="dk1"/>
              </a:solidFill>
            </a:endParaRPr>
          </a:p>
          <a:p>
            <a:pPr marL="0" lvl="0" indent="0" algn="l" rtl="0">
              <a:lnSpc>
                <a:spcPct val="115000"/>
              </a:lnSpc>
              <a:spcBef>
                <a:spcPts val="1200"/>
              </a:spcBef>
              <a:spcAft>
                <a:spcPts val="0"/>
              </a:spcAft>
              <a:buNone/>
            </a:pPr>
            <a:r>
              <a:rPr lang="en" sz="1100" b="1">
                <a:solidFill>
                  <a:schemeClr val="dk1"/>
                </a:solidFill>
              </a:rPr>
              <a:t>Noise Injection and Synthetic Data Creation</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sz="1100" b="1">
                <a:solidFill>
                  <a:schemeClr val="dk1"/>
                </a:solidFill>
              </a:rPr>
              <a:t>Random Noise Generation:</a:t>
            </a:r>
            <a:endParaRPr sz="1100" b="1">
              <a:solidFill>
                <a:schemeClr val="dk1"/>
              </a:solidFill>
            </a:endParaRPr>
          </a:p>
          <a:p>
            <a:pPr marL="914400" lvl="1" indent="-298450" algn="l" rtl="0">
              <a:lnSpc>
                <a:spcPct val="115000"/>
              </a:lnSpc>
              <a:spcBef>
                <a:spcPts val="0"/>
              </a:spcBef>
              <a:spcAft>
                <a:spcPts val="0"/>
              </a:spcAft>
              <a:buClr>
                <a:schemeClr val="dk1"/>
              </a:buClr>
              <a:buSzPts val="1100"/>
              <a:buChar char="○"/>
            </a:pPr>
            <a:r>
              <a:rPr lang="en" sz="1100">
                <a:solidFill>
                  <a:schemeClr val="dk1"/>
                </a:solidFill>
              </a:rPr>
              <a:t>Generates Gaussian random noise with </a:t>
            </a:r>
            <a:r>
              <a:rPr lang="en" sz="1100">
                <a:solidFill>
                  <a:srgbClr val="188038"/>
                </a:solidFill>
                <a:latin typeface="Roboto Mono"/>
                <a:ea typeface="Roboto Mono"/>
                <a:cs typeface="Roboto Mono"/>
                <a:sym typeface="Roboto Mono"/>
              </a:rPr>
              <a:t>torch.randn()</a:t>
            </a:r>
            <a:r>
              <a:rPr lang="en" sz="1100">
                <a:solidFill>
                  <a:schemeClr val="dk1"/>
                </a:solidFill>
              </a:rPr>
              <a:t>, which is crucial for introducing variability in the synthetic data, thereby preventing the model from outputting identical results for different inputs.</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rPr>
              <a:t>Data Concatenation and Generation:</a:t>
            </a:r>
            <a:endParaRPr sz="1100" b="1">
              <a:solidFill>
                <a:schemeClr val="dk1"/>
              </a:solidFill>
            </a:endParaRPr>
          </a:p>
          <a:p>
            <a:pPr marL="914400" lvl="1" indent="-298450" algn="l" rtl="0">
              <a:lnSpc>
                <a:spcPct val="115000"/>
              </a:lnSpc>
              <a:spcBef>
                <a:spcPts val="0"/>
              </a:spcBef>
              <a:spcAft>
                <a:spcPts val="0"/>
              </a:spcAft>
              <a:buClr>
                <a:schemeClr val="dk1"/>
              </a:buClr>
              <a:buSzPts val="1100"/>
              <a:buChar char="○"/>
            </a:pPr>
            <a:r>
              <a:rPr lang="en" sz="1100">
                <a:solidFill>
                  <a:schemeClr val="dk1"/>
                </a:solidFill>
              </a:rPr>
              <a:t>Concatenates the scaled treatment data with noise vectors. This composite input is then fed into the generator, which processes it through a deep neural network to output synthetic molecular measurements mimicking real data characteristics.</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rPr>
              <a:t>Output Rescaling:</a:t>
            </a:r>
            <a:endParaRPr sz="1100" b="1">
              <a:solidFill>
                <a:schemeClr val="dk1"/>
              </a:solidFill>
            </a:endParaRPr>
          </a:p>
          <a:p>
            <a:pPr marL="914400" lvl="1" indent="-298450" algn="l" rtl="0">
              <a:lnSpc>
                <a:spcPct val="115000"/>
              </a:lnSpc>
              <a:spcBef>
                <a:spcPts val="0"/>
              </a:spcBef>
              <a:spcAft>
                <a:spcPts val="0"/>
              </a:spcAft>
              <a:buClr>
                <a:schemeClr val="dk1"/>
              </a:buClr>
              <a:buSzPts val="1100"/>
              <a:buChar char="○"/>
            </a:pPr>
            <a:r>
              <a:rPr lang="en" sz="1100">
                <a:solidFill>
                  <a:schemeClr val="dk1"/>
                </a:solidFill>
              </a:rPr>
              <a:t>Applies inverse scaling to the generated synthetic data using </a:t>
            </a:r>
            <a:r>
              <a:rPr lang="en" sz="1100">
                <a:solidFill>
                  <a:srgbClr val="188038"/>
                </a:solidFill>
                <a:latin typeface="Roboto Mono"/>
                <a:ea typeface="Roboto Mono"/>
                <a:cs typeface="Roboto Mono"/>
                <a:sym typeface="Roboto Mono"/>
              </a:rPr>
              <a:t>MinMaxScaler.inverse_transform()</a:t>
            </a:r>
            <a:r>
              <a:rPr lang="en" sz="1100">
                <a:solidFill>
                  <a:schemeClr val="dk1"/>
                </a:solidFill>
              </a:rPr>
              <a:t>, converting it back to the original measurement scales, making it directly comparable to real-world data.</a:t>
            </a:r>
            <a:endParaRPr sz="1000" b="1">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4"/>
          <p:cNvSpPr txBox="1">
            <a:spLocks noGrp="1"/>
          </p:cNvSpPr>
          <p:nvPr>
            <p:ph type="ctrTitle"/>
          </p:nvPr>
        </p:nvSpPr>
        <p:spPr>
          <a:xfrm>
            <a:off x="180075" y="52075"/>
            <a:ext cx="8520600" cy="580800"/>
          </a:xfrm>
          <a:prstGeom prst="rect">
            <a:avLst/>
          </a:prstGeom>
        </p:spPr>
        <p:txBody>
          <a:bodyPr spcFirstLastPara="1" wrap="square" lIns="91425" tIns="91425" rIns="91425" bIns="91425" anchor="b" anchorCtr="0">
            <a:normAutofit/>
          </a:bodyPr>
          <a:lstStyle/>
          <a:p>
            <a:pPr marL="0" lvl="0" indent="0" algn="l" rtl="0">
              <a:lnSpc>
                <a:spcPct val="90000"/>
              </a:lnSpc>
              <a:spcBef>
                <a:spcPts val="0"/>
              </a:spcBef>
              <a:spcAft>
                <a:spcPts val="0"/>
              </a:spcAft>
              <a:buClr>
                <a:schemeClr val="dk1"/>
              </a:buClr>
              <a:buSzPts val="2400"/>
              <a:buFont typeface="Times New Roman"/>
              <a:buNone/>
            </a:pPr>
            <a:r>
              <a:rPr lang="en" sz="2400" b="1">
                <a:latin typeface="Times New Roman"/>
                <a:ea typeface="Times New Roman"/>
                <a:cs typeface="Times New Roman"/>
                <a:sym typeface="Times New Roman"/>
              </a:rPr>
              <a:t>MODEL A : Model Architecture changes done</a:t>
            </a:r>
            <a:endParaRPr sz="3200">
              <a:latin typeface="Times New Roman"/>
              <a:ea typeface="Times New Roman"/>
              <a:cs typeface="Times New Roman"/>
              <a:sym typeface="Times New Roman"/>
            </a:endParaRPr>
          </a:p>
        </p:txBody>
      </p:sp>
      <p:sp>
        <p:nvSpPr>
          <p:cNvPr id="122" name="Google Shape;122;p24"/>
          <p:cNvSpPr txBox="1"/>
          <p:nvPr/>
        </p:nvSpPr>
        <p:spPr>
          <a:xfrm>
            <a:off x="180075" y="632875"/>
            <a:ext cx="8578200" cy="40290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100" b="1">
                <a:solidFill>
                  <a:schemeClr val="dk1"/>
                </a:solidFill>
              </a:rPr>
              <a:t>Refined Generator Architecture</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sz="1100" b="1">
                <a:solidFill>
                  <a:schemeClr val="dk1"/>
                </a:solidFill>
              </a:rPr>
              <a:t>Normalization Adjustments:</a:t>
            </a:r>
            <a:r>
              <a:rPr lang="en" sz="1100">
                <a:solidFill>
                  <a:schemeClr val="dk1"/>
                </a:solidFill>
              </a:rPr>
              <a:t> Shifts from Batch Normalization to Layer Normalization within each block, better suited for the smaller batch sizes expected from the limited drug dataset. This helps maintain consistency in normalization across different parts of the model irrespective of batch size.</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rPr>
              <a:t>Simplified Network:</a:t>
            </a:r>
            <a:r>
              <a:rPr lang="en" sz="1100">
                <a:solidFill>
                  <a:schemeClr val="dk1"/>
                </a:solidFill>
              </a:rPr>
              <a:t> Reduces the complexity of the network by lowering the number of neurons in the largest layer from 4096 to 2048 and adjusting subsequent layers accordingly. This reduction aims to prevent the model from overfitting to the small dataset.</a:t>
            </a:r>
            <a:endParaRPr sz="11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100" b="1">
                <a:solidFill>
                  <a:schemeClr val="dk1"/>
                </a:solidFill>
              </a:rPr>
              <a:t>Streamlined Discriminator Architecture</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sz="1100" b="1">
                <a:solidFill>
                  <a:schemeClr val="dk1"/>
                </a:solidFill>
              </a:rPr>
              <a:t>Capacity Reduction:</a:t>
            </a:r>
            <a:r>
              <a:rPr lang="en" sz="1100">
                <a:solidFill>
                  <a:schemeClr val="dk1"/>
                </a:solidFill>
              </a:rPr>
              <a:t> Scales down the architecture to start with 1024 neurons and reduces further through the network, aligning the discriminator’s capacity with the simpler generator output, ensuring that both models train at compatible rates.</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rPr>
              <a:t>Regularization Tuning:</a:t>
            </a:r>
            <a:r>
              <a:rPr lang="en" sz="1100">
                <a:solidFill>
                  <a:schemeClr val="dk1"/>
                </a:solidFill>
              </a:rPr>
              <a:t> Adjusts the dropout rate from 0.4 to 0.3, optimizing the trade-off between learning detailed features and maintaining robustness to input variations.</a:t>
            </a:r>
            <a:endParaRPr sz="11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100" b="1">
                <a:solidFill>
                  <a:schemeClr val="dk1"/>
                </a:solidFill>
              </a:rPr>
              <a:t>Overview of Adaptations</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sz="1100" b="1">
                <a:solidFill>
                  <a:schemeClr val="dk1"/>
                </a:solidFill>
              </a:rPr>
              <a:t>Focus on Efficiency and Stability:</a:t>
            </a:r>
            <a:r>
              <a:rPr lang="en" sz="1100">
                <a:solidFill>
                  <a:schemeClr val="dk1"/>
                </a:solidFill>
              </a:rPr>
              <a:t> Both the generator and discriminator are tailored to efficiently handle smaller, more specific datasets without losing the ability to generalize, which is critical for generating high-quality synthetic drug data.</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rPr>
              <a:t>Optimization for Specific Data Traits:</a:t>
            </a:r>
            <a:r>
              <a:rPr lang="en" sz="1100">
                <a:solidFill>
                  <a:schemeClr val="dk1"/>
                </a:solidFill>
              </a:rPr>
              <a:t> Both models are carefully adjusted in terms of architecture depth and width to better capture the underlying patterns in the smaller dataset, aiming for an optimal balance between model complexity and dataset size.</a:t>
            </a:r>
            <a:endParaRPr sz="1000" b="1">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5"/>
          <p:cNvSpPr txBox="1">
            <a:spLocks noGrp="1"/>
          </p:cNvSpPr>
          <p:nvPr>
            <p:ph type="ctrTitle"/>
          </p:nvPr>
        </p:nvSpPr>
        <p:spPr>
          <a:xfrm>
            <a:off x="180075" y="52075"/>
            <a:ext cx="8520600" cy="580800"/>
          </a:xfrm>
          <a:prstGeom prst="rect">
            <a:avLst/>
          </a:prstGeom>
        </p:spPr>
        <p:txBody>
          <a:bodyPr spcFirstLastPara="1" wrap="square" lIns="91425" tIns="91425" rIns="91425" bIns="91425" anchor="b" anchorCtr="0">
            <a:normAutofit/>
          </a:bodyPr>
          <a:lstStyle/>
          <a:p>
            <a:pPr marL="0" lvl="0" indent="0" algn="l" rtl="0">
              <a:lnSpc>
                <a:spcPct val="90000"/>
              </a:lnSpc>
              <a:spcBef>
                <a:spcPts val="0"/>
              </a:spcBef>
              <a:spcAft>
                <a:spcPts val="0"/>
              </a:spcAft>
              <a:buClr>
                <a:schemeClr val="dk1"/>
              </a:buClr>
              <a:buSzPts val="2400"/>
              <a:buFont typeface="Times New Roman"/>
              <a:buNone/>
            </a:pPr>
            <a:r>
              <a:rPr lang="en" sz="2400" b="1">
                <a:latin typeface="Times New Roman"/>
                <a:ea typeface="Times New Roman"/>
                <a:cs typeface="Times New Roman"/>
                <a:sym typeface="Times New Roman"/>
              </a:rPr>
              <a:t>MODEL A : Training changes done</a:t>
            </a:r>
            <a:endParaRPr sz="3200">
              <a:latin typeface="Times New Roman"/>
              <a:ea typeface="Times New Roman"/>
              <a:cs typeface="Times New Roman"/>
              <a:sym typeface="Times New Roman"/>
            </a:endParaRPr>
          </a:p>
        </p:txBody>
      </p:sp>
      <p:sp>
        <p:nvSpPr>
          <p:cNvPr id="128" name="Google Shape;128;p25"/>
          <p:cNvSpPr txBox="1"/>
          <p:nvPr/>
        </p:nvSpPr>
        <p:spPr>
          <a:xfrm>
            <a:off x="180075" y="632875"/>
            <a:ext cx="8578200" cy="40290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 sz="1100" b="1">
                <a:solidFill>
                  <a:schemeClr val="dk1"/>
                </a:solidFill>
              </a:rPr>
              <a:t>H/W Infrastructure Used : 8 NVIDIA H100 GPUS</a:t>
            </a:r>
            <a:br>
              <a:rPr lang="en" sz="900" b="1">
                <a:solidFill>
                  <a:schemeClr val="dk1"/>
                </a:solidFill>
              </a:rPr>
            </a:br>
            <a:br>
              <a:rPr lang="en" sz="900" b="1">
                <a:solidFill>
                  <a:schemeClr val="dk1"/>
                </a:solidFill>
              </a:rPr>
            </a:br>
            <a:r>
              <a:rPr lang="en" sz="900" b="1">
                <a:solidFill>
                  <a:schemeClr val="dk1"/>
                </a:solidFill>
              </a:rPr>
              <a:t>Enhanced Gradient Penalty Implementation</a:t>
            </a:r>
            <a:endParaRPr sz="900" b="1">
              <a:solidFill>
                <a:schemeClr val="dk1"/>
              </a:solidFill>
            </a:endParaRPr>
          </a:p>
          <a:p>
            <a:pPr marL="457200" lvl="0" indent="-285750" algn="l" rtl="0">
              <a:lnSpc>
                <a:spcPct val="115000"/>
              </a:lnSpc>
              <a:spcBef>
                <a:spcPts val="1200"/>
              </a:spcBef>
              <a:spcAft>
                <a:spcPts val="0"/>
              </a:spcAft>
              <a:buClr>
                <a:schemeClr val="dk1"/>
              </a:buClr>
              <a:buSzPts val="900"/>
              <a:buChar char="●"/>
            </a:pPr>
            <a:r>
              <a:rPr lang="en" sz="900" b="1">
                <a:solidFill>
                  <a:schemeClr val="dk1"/>
                </a:solidFill>
              </a:rPr>
              <a:t>Improved Interpolation and Penalty Calculation</a:t>
            </a:r>
            <a:r>
              <a:rPr lang="en" sz="900">
                <a:solidFill>
                  <a:schemeClr val="dk1"/>
                </a:solidFill>
              </a:rPr>
              <a:t>:</a:t>
            </a:r>
            <a:endParaRPr sz="900">
              <a:solidFill>
                <a:schemeClr val="dk1"/>
              </a:solidFill>
            </a:endParaRPr>
          </a:p>
          <a:p>
            <a:pPr marL="914400" lvl="1" indent="-285750" algn="l" rtl="0">
              <a:lnSpc>
                <a:spcPct val="115000"/>
              </a:lnSpc>
              <a:spcBef>
                <a:spcPts val="0"/>
              </a:spcBef>
              <a:spcAft>
                <a:spcPts val="0"/>
              </a:spcAft>
              <a:buClr>
                <a:schemeClr val="dk1"/>
              </a:buClr>
              <a:buSzPts val="900"/>
              <a:buChar char="○"/>
            </a:pPr>
            <a:r>
              <a:rPr lang="en" sz="900">
                <a:solidFill>
                  <a:schemeClr val="dk1"/>
                </a:solidFill>
              </a:rPr>
              <a:t>Adjusts the interpolation method to better suit the characteristics of the dataset, possibly by modifying how the interpolation weights are sampled or by adapting the strictness of the penalty based on observed training dynamics.</a:t>
            </a:r>
            <a:endParaRPr sz="900">
              <a:solidFill>
                <a:schemeClr val="dk1"/>
              </a:solidFill>
            </a:endParaRPr>
          </a:p>
          <a:p>
            <a:pPr marL="0" lvl="0" indent="0" algn="l" rtl="0">
              <a:lnSpc>
                <a:spcPct val="115000"/>
              </a:lnSpc>
              <a:spcBef>
                <a:spcPts val="1200"/>
              </a:spcBef>
              <a:spcAft>
                <a:spcPts val="0"/>
              </a:spcAft>
              <a:buNone/>
            </a:pPr>
            <a:r>
              <a:rPr lang="en" sz="900" b="1">
                <a:solidFill>
                  <a:schemeClr val="dk1"/>
                </a:solidFill>
              </a:rPr>
              <a:t>Advanced Training Loop Adjustments</a:t>
            </a:r>
            <a:endParaRPr sz="900" b="1">
              <a:solidFill>
                <a:schemeClr val="dk1"/>
              </a:solidFill>
            </a:endParaRPr>
          </a:p>
          <a:p>
            <a:pPr marL="457200" lvl="0" indent="-285750" algn="l" rtl="0">
              <a:lnSpc>
                <a:spcPct val="115000"/>
              </a:lnSpc>
              <a:spcBef>
                <a:spcPts val="1200"/>
              </a:spcBef>
              <a:spcAft>
                <a:spcPts val="0"/>
              </a:spcAft>
              <a:buClr>
                <a:schemeClr val="dk1"/>
              </a:buClr>
              <a:buSzPts val="900"/>
              <a:buChar char="●"/>
            </a:pPr>
            <a:r>
              <a:rPr lang="en" sz="900" b="1">
                <a:solidFill>
                  <a:schemeClr val="dk1"/>
                </a:solidFill>
              </a:rPr>
              <a:t>Optimized Discriminator and Generator Update Frequency</a:t>
            </a:r>
            <a:r>
              <a:rPr lang="en" sz="900">
                <a:solidFill>
                  <a:schemeClr val="dk1"/>
                </a:solidFill>
              </a:rPr>
              <a:t>:</a:t>
            </a:r>
            <a:endParaRPr sz="900">
              <a:solidFill>
                <a:schemeClr val="dk1"/>
              </a:solidFill>
            </a:endParaRPr>
          </a:p>
          <a:p>
            <a:pPr marL="914400" lvl="1" indent="-285750" algn="l" rtl="0">
              <a:lnSpc>
                <a:spcPct val="115000"/>
              </a:lnSpc>
              <a:spcBef>
                <a:spcPts val="0"/>
              </a:spcBef>
              <a:spcAft>
                <a:spcPts val="0"/>
              </a:spcAft>
              <a:buClr>
                <a:schemeClr val="dk1"/>
              </a:buClr>
              <a:buSzPts val="900"/>
              <a:buChar char="○"/>
            </a:pPr>
            <a:r>
              <a:rPr lang="en" sz="900">
                <a:solidFill>
                  <a:schemeClr val="dk1"/>
                </a:solidFill>
              </a:rPr>
              <a:t>Modifies the frequency of updates to the discriminator and generator based on empirical observations of their training performance, potentially introducing dynamic adjustment mechanisms based on real-time performance metrics.</a:t>
            </a:r>
            <a:endParaRPr sz="900">
              <a:solidFill>
                <a:schemeClr val="dk1"/>
              </a:solidFill>
            </a:endParaRPr>
          </a:p>
          <a:p>
            <a:pPr marL="457200" lvl="0" indent="-285750" algn="l" rtl="0">
              <a:lnSpc>
                <a:spcPct val="115000"/>
              </a:lnSpc>
              <a:spcBef>
                <a:spcPts val="0"/>
              </a:spcBef>
              <a:spcAft>
                <a:spcPts val="0"/>
              </a:spcAft>
              <a:buClr>
                <a:schemeClr val="dk1"/>
              </a:buClr>
              <a:buSzPts val="900"/>
              <a:buChar char="●"/>
            </a:pPr>
            <a:r>
              <a:rPr lang="en" sz="900" b="1">
                <a:solidFill>
                  <a:schemeClr val="dk1"/>
                </a:solidFill>
              </a:rPr>
              <a:t>Enhanced Loss Functions</a:t>
            </a:r>
            <a:r>
              <a:rPr lang="en" sz="900">
                <a:solidFill>
                  <a:schemeClr val="dk1"/>
                </a:solidFill>
              </a:rPr>
              <a:t>:</a:t>
            </a:r>
            <a:endParaRPr sz="900">
              <a:solidFill>
                <a:schemeClr val="dk1"/>
              </a:solidFill>
            </a:endParaRPr>
          </a:p>
          <a:p>
            <a:pPr marL="914400" lvl="1" indent="-285750" algn="l" rtl="0">
              <a:lnSpc>
                <a:spcPct val="115000"/>
              </a:lnSpc>
              <a:spcBef>
                <a:spcPts val="0"/>
              </a:spcBef>
              <a:spcAft>
                <a:spcPts val="0"/>
              </a:spcAft>
              <a:buClr>
                <a:schemeClr val="dk1"/>
              </a:buClr>
              <a:buSzPts val="900"/>
              <a:buChar char="○"/>
            </a:pPr>
            <a:r>
              <a:rPr lang="en" sz="900">
                <a:solidFill>
                  <a:schemeClr val="dk1"/>
                </a:solidFill>
              </a:rPr>
              <a:t>Introduces additional terms or modifies existing components of the loss functions to better capture the nuances of the dataset, such as incorporating terms that address specific challenges observed in earlier training epochs.</a:t>
            </a:r>
            <a:endParaRPr sz="900">
              <a:solidFill>
                <a:schemeClr val="dk1"/>
              </a:solidFill>
            </a:endParaRPr>
          </a:p>
          <a:p>
            <a:pPr marL="914400" lvl="1" indent="-285750" algn="l" rtl="0">
              <a:lnSpc>
                <a:spcPct val="115000"/>
              </a:lnSpc>
              <a:spcBef>
                <a:spcPts val="0"/>
              </a:spcBef>
              <a:spcAft>
                <a:spcPts val="0"/>
              </a:spcAft>
              <a:buClr>
                <a:schemeClr val="dk1"/>
              </a:buClr>
              <a:buSzPts val="900"/>
              <a:buChar char="○"/>
            </a:pPr>
            <a:r>
              <a:rPr lang="en" sz="900">
                <a:solidFill>
                  <a:schemeClr val="dk1"/>
                </a:solidFill>
              </a:rPr>
              <a:t>Implements targeted regularization strategies in both the discriminator and generator to mitigate overfitting and promote generalization, potentially using techniques like dropout or spectral normalization.</a:t>
            </a:r>
            <a:endParaRPr sz="900">
              <a:solidFill>
                <a:schemeClr val="dk1"/>
              </a:solidFill>
            </a:endParaRPr>
          </a:p>
          <a:p>
            <a:pPr marL="0" lvl="0" indent="0" algn="l" rtl="0">
              <a:lnSpc>
                <a:spcPct val="115000"/>
              </a:lnSpc>
              <a:spcBef>
                <a:spcPts val="1200"/>
              </a:spcBef>
              <a:spcAft>
                <a:spcPts val="0"/>
              </a:spcAft>
              <a:buNone/>
            </a:pPr>
            <a:r>
              <a:rPr lang="en" sz="900" b="1">
                <a:solidFill>
                  <a:schemeClr val="dk1"/>
                </a:solidFill>
              </a:rPr>
              <a:t>Systematic Debugging and Output</a:t>
            </a:r>
            <a:endParaRPr sz="900" b="1">
              <a:solidFill>
                <a:schemeClr val="dk1"/>
              </a:solidFill>
            </a:endParaRPr>
          </a:p>
          <a:p>
            <a:pPr marL="457200" lvl="0" indent="-285750" algn="l" rtl="0">
              <a:lnSpc>
                <a:spcPct val="115000"/>
              </a:lnSpc>
              <a:spcBef>
                <a:spcPts val="1200"/>
              </a:spcBef>
              <a:spcAft>
                <a:spcPts val="0"/>
              </a:spcAft>
              <a:buClr>
                <a:schemeClr val="dk1"/>
              </a:buClr>
              <a:buSzPts val="900"/>
              <a:buChar char="●"/>
            </a:pPr>
            <a:r>
              <a:rPr lang="en" sz="900" b="1">
                <a:solidFill>
                  <a:schemeClr val="dk1"/>
                </a:solidFill>
              </a:rPr>
              <a:t>Detailed Monitoring and Feedback</a:t>
            </a:r>
            <a:r>
              <a:rPr lang="en" sz="900">
                <a:solidFill>
                  <a:schemeClr val="dk1"/>
                </a:solidFill>
              </a:rPr>
              <a:t>:</a:t>
            </a:r>
            <a:endParaRPr sz="900">
              <a:solidFill>
                <a:schemeClr val="dk1"/>
              </a:solidFill>
            </a:endParaRPr>
          </a:p>
          <a:p>
            <a:pPr marL="914400" lvl="1" indent="-285750" algn="l" rtl="0">
              <a:lnSpc>
                <a:spcPct val="115000"/>
              </a:lnSpc>
              <a:spcBef>
                <a:spcPts val="0"/>
              </a:spcBef>
              <a:spcAft>
                <a:spcPts val="0"/>
              </a:spcAft>
              <a:buClr>
                <a:schemeClr val="dk1"/>
              </a:buClr>
              <a:buSzPts val="900"/>
              <a:buChar char="○"/>
            </a:pPr>
            <a:r>
              <a:rPr lang="en" sz="900">
                <a:solidFill>
                  <a:schemeClr val="dk1"/>
                </a:solidFill>
              </a:rPr>
              <a:t>Incorporates more detailed logging of intermediate training states and loss components, allowing for deeper insights into the training process and facilitating more targeted adjustments.</a:t>
            </a:r>
            <a:endParaRPr sz="900">
              <a:solidFill>
                <a:schemeClr val="dk1"/>
              </a:solidFill>
            </a:endParaRPr>
          </a:p>
          <a:p>
            <a:pPr marL="914400" lvl="1" indent="-285750" algn="l" rtl="0">
              <a:lnSpc>
                <a:spcPct val="115000"/>
              </a:lnSpc>
              <a:spcBef>
                <a:spcPts val="0"/>
              </a:spcBef>
              <a:spcAft>
                <a:spcPts val="0"/>
              </a:spcAft>
              <a:buClr>
                <a:schemeClr val="dk1"/>
              </a:buClr>
              <a:buSzPts val="900"/>
              <a:buChar char="○"/>
            </a:pPr>
            <a:r>
              <a:rPr lang="en" sz="900">
                <a:solidFill>
                  <a:schemeClr val="dk1"/>
                </a:solidFill>
              </a:rPr>
              <a:t>Employs conditional logging to capture specific events or thresholds, enhancing the ability to respond to anomalies in training behavior dynamically.</a:t>
            </a:r>
            <a:endParaRPr sz="900" b="1">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6"/>
          <p:cNvSpPr txBox="1">
            <a:spLocks noGrp="1"/>
          </p:cNvSpPr>
          <p:nvPr>
            <p:ph type="ctrTitle"/>
          </p:nvPr>
        </p:nvSpPr>
        <p:spPr>
          <a:xfrm>
            <a:off x="180075" y="52075"/>
            <a:ext cx="8520600" cy="580800"/>
          </a:xfrm>
          <a:prstGeom prst="rect">
            <a:avLst/>
          </a:prstGeom>
        </p:spPr>
        <p:txBody>
          <a:bodyPr spcFirstLastPara="1" wrap="square" lIns="91425" tIns="91425" rIns="91425" bIns="91425" anchor="b" anchorCtr="0">
            <a:normAutofit/>
          </a:bodyPr>
          <a:lstStyle/>
          <a:p>
            <a:pPr marL="0" lvl="0" indent="0" algn="l" rtl="0">
              <a:lnSpc>
                <a:spcPct val="90000"/>
              </a:lnSpc>
              <a:spcBef>
                <a:spcPts val="0"/>
              </a:spcBef>
              <a:spcAft>
                <a:spcPts val="0"/>
              </a:spcAft>
              <a:buClr>
                <a:schemeClr val="dk1"/>
              </a:buClr>
              <a:buSzPts val="2400"/>
              <a:buFont typeface="Times New Roman"/>
              <a:buNone/>
            </a:pPr>
            <a:r>
              <a:rPr lang="en" sz="2400" b="1">
                <a:latin typeface="Times New Roman"/>
                <a:ea typeface="Times New Roman"/>
                <a:cs typeface="Times New Roman"/>
                <a:sym typeface="Times New Roman"/>
              </a:rPr>
              <a:t>MODEL A : GAN Dataset Generation file changes done</a:t>
            </a:r>
            <a:endParaRPr sz="3200">
              <a:latin typeface="Times New Roman"/>
              <a:ea typeface="Times New Roman"/>
              <a:cs typeface="Times New Roman"/>
              <a:sym typeface="Times New Roman"/>
            </a:endParaRPr>
          </a:p>
        </p:txBody>
      </p:sp>
      <p:sp>
        <p:nvSpPr>
          <p:cNvPr id="134" name="Google Shape;134;p26"/>
          <p:cNvSpPr txBox="1"/>
          <p:nvPr/>
        </p:nvSpPr>
        <p:spPr>
          <a:xfrm>
            <a:off x="180075" y="632875"/>
            <a:ext cx="8578200" cy="40290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100" b="1">
                <a:solidFill>
                  <a:schemeClr val="dk1"/>
                </a:solidFill>
              </a:rPr>
              <a:t>Wider Validation Range</a:t>
            </a:r>
            <a:r>
              <a:rPr lang="en" sz="1100">
                <a:solidFill>
                  <a:schemeClr val="dk1"/>
                </a:solidFill>
              </a:rPr>
              <a:t>:</a:t>
            </a:r>
            <a:endParaRPr sz="1100">
              <a:solidFill>
                <a:schemeClr val="dk1"/>
              </a:solidFill>
            </a:endParaRPr>
          </a:p>
          <a:p>
            <a:pPr marL="457200" lvl="0" indent="-298450" algn="l" rtl="0">
              <a:lnSpc>
                <a:spcPct val="115000"/>
              </a:lnSpc>
              <a:spcBef>
                <a:spcPts val="1200"/>
              </a:spcBef>
              <a:spcAft>
                <a:spcPts val="0"/>
              </a:spcAft>
              <a:buClr>
                <a:schemeClr val="dk1"/>
              </a:buClr>
              <a:buSzPts val="1100"/>
              <a:buChar char="●"/>
            </a:pPr>
            <a:r>
              <a:rPr lang="en" sz="1100">
                <a:solidFill>
                  <a:schemeClr val="dk1"/>
                </a:solidFill>
              </a:rPr>
              <a:t>The conditional checks for validating generated data are adjusted to a broader range, </a:t>
            </a:r>
            <a:r>
              <a:rPr lang="en" sz="1100">
                <a:solidFill>
                  <a:srgbClr val="188038"/>
                </a:solidFill>
                <a:latin typeface="Roboto Mono"/>
                <a:ea typeface="Roboto Mono"/>
                <a:cs typeface="Roboto Mono"/>
                <a:sym typeface="Roboto Mono"/>
              </a:rPr>
              <a:t>if 50 &lt; check &lt; 150</a:t>
            </a:r>
            <a:r>
              <a:rPr lang="en" sz="1100">
                <a:solidFill>
                  <a:schemeClr val="dk1"/>
                </a:solidFill>
              </a:rPr>
              <a:t>. This modification likely aims to accommodate a greater diversity of data outputs or different tolerance levels in the evaluation of synthetic data's plausibility.</a:t>
            </a:r>
            <a:endParaRPr sz="11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100" b="1">
                <a:solidFill>
                  <a:schemeClr val="dk1"/>
                </a:solidFill>
              </a:rPr>
              <a:t>Introduction of Performance Timing</a:t>
            </a:r>
            <a:r>
              <a:rPr lang="en" sz="1100">
                <a:solidFill>
                  <a:schemeClr val="dk1"/>
                </a:solidFill>
              </a:rPr>
              <a:t>:</a:t>
            </a:r>
            <a:endParaRPr sz="1100">
              <a:solidFill>
                <a:schemeClr val="dk1"/>
              </a:solidFill>
            </a:endParaRPr>
          </a:p>
          <a:p>
            <a:pPr marL="457200" lvl="0" indent="-298450" algn="l" rtl="0">
              <a:lnSpc>
                <a:spcPct val="115000"/>
              </a:lnSpc>
              <a:spcBef>
                <a:spcPts val="1200"/>
              </a:spcBef>
              <a:spcAft>
                <a:spcPts val="0"/>
              </a:spcAft>
              <a:buClr>
                <a:schemeClr val="dk1"/>
              </a:buClr>
              <a:buSzPts val="1100"/>
              <a:buChar char="●"/>
            </a:pPr>
            <a:r>
              <a:rPr lang="en" sz="1100">
                <a:solidFill>
                  <a:schemeClr val="dk1"/>
                </a:solidFill>
              </a:rPr>
              <a:t>The script now includes performance timing using </a:t>
            </a:r>
            <a:r>
              <a:rPr lang="en" sz="1100">
                <a:solidFill>
                  <a:srgbClr val="188038"/>
                </a:solidFill>
                <a:latin typeface="Roboto Mono"/>
                <a:ea typeface="Roboto Mono"/>
                <a:cs typeface="Roboto Mono"/>
                <a:sym typeface="Roboto Mono"/>
              </a:rPr>
              <a:t>time.time()</a:t>
            </a:r>
            <a:r>
              <a:rPr lang="en" sz="1100">
                <a:solidFill>
                  <a:schemeClr val="dk1"/>
                </a:solidFill>
              </a:rPr>
              <a:t> at various points in the data generation process. This feature allows for monitoring the duration of operations, providing insights into the efficiency of the process and identifying potential delays or bottlenecks.</a:t>
            </a:r>
            <a:endParaRPr sz="11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100" b="1">
                <a:solidFill>
                  <a:schemeClr val="dk1"/>
                </a:solidFill>
              </a:rPr>
              <a:t>Optimized Data Compilation Method</a:t>
            </a:r>
            <a:r>
              <a:rPr lang="en" sz="1100">
                <a:solidFill>
                  <a:schemeClr val="dk1"/>
                </a:solidFill>
              </a:rPr>
              <a:t>:</a:t>
            </a:r>
            <a:endParaRPr sz="1100">
              <a:solidFill>
                <a:schemeClr val="dk1"/>
              </a:solidFill>
            </a:endParaRPr>
          </a:p>
          <a:p>
            <a:pPr marL="457200" lvl="0" indent="-298450" algn="l" rtl="0">
              <a:lnSpc>
                <a:spcPct val="115000"/>
              </a:lnSpc>
              <a:spcBef>
                <a:spcPts val="1200"/>
              </a:spcBef>
              <a:spcAft>
                <a:spcPts val="0"/>
              </a:spcAft>
              <a:buClr>
                <a:schemeClr val="dk1"/>
              </a:buClr>
              <a:buSzPts val="1100"/>
              <a:buChar char="●"/>
            </a:pPr>
            <a:r>
              <a:rPr lang="en" sz="1100">
                <a:solidFill>
                  <a:schemeClr val="dk1"/>
                </a:solidFill>
              </a:rPr>
              <a:t>Instead of immediately converting each batch of generated data into a DataFrame, the script now collects all valid generated samples in a list. This approach minimizes memory usage and computational overhead during the generation phase. The list is converted into a DataFrame once all data generation is complete, enhancing efficiency, especially when handling large datasets.</a:t>
            </a:r>
            <a:endParaRPr sz="11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100" b="1">
                <a:solidFill>
                  <a:schemeClr val="dk1"/>
                </a:solidFill>
              </a:rPr>
              <a:t>Enhanced Real-Time Feedback</a:t>
            </a:r>
            <a:r>
              <a:rPr lang="en" sz="1100">
                <a:solidFill>
                  <a:schemeClr val="dk1"/>
                </a:solidFill>
              </a:rPr>
              <a:t>:</a:t>
            </a:r>
            <a:endParaRPr sz="1100">
              <a:solidFill>
                <a:schemeClr val="dk1"/>
              </a:solidFill>
            </a:endParaRPr>
          </a:p>
          <a:p>
            <a:pPr marL="457200" lvl="0" indent="-298450" algn="l" rtl="0">
              <a:lnSpc>
                <a:spcPct val="115000"/>
              </a:lnSpc>
              <a:spcBef>
                <a:spcPts val="1200"/>
              </a:spcBef>
              <a:spcAft>
                <a:spcPts val="0"/>
              </a:spcAft>
              <a:buClr>
                <a:schemeClr val="dk1"/>
              </a:buClr>
              <a:buSzPts val="1100"/>
              <a:buChar char="●"/>
            </a:pPr>
            <a:r>
              <a:rPr lang="en" sz="1100">
                <a:solidFill>
                  <a:schemeClr val="dk1"/>
                </a:solidFill>
              </a:rPr>
              <a:t>The script includes additional print statements that offer real-time feedback on the generation process, including the validation check results and counts of successfully generated samples. These statements help in monitoring the generation process closely and adjusting parameters if necessary to improve output quality.</a:t>
            </a:r>
            <a:endParaRPr sz="1000" b="1">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7"/>
          <p:cNvSpPr txBox="1">
            <a:spLocks noGrp="1"/>
          </p:cNvSpPr>
          <p:nvPr>
            <p:ph type="ctrTitle"/>
          </p:nvPr>
        </p:nvSpPr>
        <p:spPr>
          <a:xfrm>
            <a:off x="178750" y="216925"/>
            <a:ext cx="2872500" cy="468600"/>
          </a:xfrm>
          <a:prstGeom prst="rect">
            <a:avLst/>
          </a:prstGeom>
        </p:spPr>
        <p:txBody>
          <a:bodyPr spcFirstLastPara="1" wrap="square" lIns="91425" tIns="91425" rIns="91425" bIns="91425" anchor="b" anchorCtr="0">
            <a:normAutofit fontScale="90000"/>
          </a:bodyPr>
          <a:lstStyle/>
          <a:p>
            <a:pPr marL="0" lvl="0" indent="0" algn="l" rtl="0">
              <a:lnSpc>
                <a:spcPct val="90000"/>
              </a:lnSpc>
              <a:spcBef>
                <a:spcPts val="0"/>
              </a:spcBef>
              <a:spcAft>
                <a:spcPts val="0"/>
              </a:spcAft>
              <a:buClr>
                <a:schemeClr val="dk1"/>
              </a:buClr>
              <a:buSzPct val="100000"/>
              <a:buFont typeface="Times New Roman"/>
              <a:buNone/>
            </a:pPr>
            <a:r>
              <a:rPr lang="en" sz="2400" b="1">
                <a:latin typeface="Times New Roman"/>
                <a:ea typeface="Times New Roman"/>
                <a:cs typeface="Times New Roman"/>
                <a:sym typeface="Times New Roman"/>
              </a:rPr>
              <a:t>MODEL A - GAN - 1</a:t>
            </a:r>
            <a:endParaRPr sz="2400" b="1">
              <a:latin typeface="Times New Roman"/>
              <a:ea typeface="Times New Roman"/>
              <a:cs typeface="Times New Roman"/>
              <a:sym typeface="Times New Roman"/>
            </a:endParaRPr>
          </a:p>
        </p:txBody>
      </p:sp>
      <p:pic>
        <p:nvPicPr>
          <p:cNvPr id="140" name="Google Shape;140;p27"/>
          <p:cNvPicPr preferRelativeResize="0">
            <a:picLocks noGrp="1"/>
          </p:cNvPicPr>
          <p:nvPr>
            <p:ph type="body" idx="4294967295"/>
          </p:nvPr>
        </p:nvPicPr>
        <p:blipFill rotWithShape="1">
          <a:blip r:embed="rId3">
            <a:alphaModFix/>
          </a:blip>
          <a:srcRect/>
          <a:stretch/>
        </p:blipFill>
        <p:spPr>
          <a:xfrm>
            <a:off x="178750" y="1322625"/>
            <a:ext cx="3364200" cy="2542800"/>
          </a:xfrm>
          <a:prstGeom prst="rect">
            <a:avLst/>
          </a:prstGeom>
          <a:noFill/>
          <a:ln>
            <a:noFill/>
          </a:ln>
        </p:spPr>
      </p:pic>
      <p:sp>
        <p:nvSpPr>
          <p:cNvPr id="141" name="Google Shape;141;p27"/>
          <p:cNvSpPr txBox="1"/>
          <p:nvPr/>
        </p:nvSpPr>
        <p:spPr>
          <a:xfrm>
            <a:off x="3967850" y="118975"/>
            <a:ext cx="4807500" cy="4848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Clr>
                <a:schemeClr val="dk1"/>
              </a:buClr>
              <a:buSzPts val="1100"/>
              <a:buFont typeface="Arial"/>
              <a:buNone/>
            </a:pPr>
            <a:r>
              <a:rPr lang="en" sz="1000" b="1">
                <a:solidFill>
                  <a:schemeClr val="dk1"/>
                </a:solidFill>
              </a:rPr>
              <a:t>Description of Results:</a:t>
            </a:r>
            <a:endParaRPr sz="1000" b="1">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a:solidFill>
                  <a:schemeClr val="dk1"/>
                </a:solidFill>
              </a:rPr>
              <a:t>The t-SNE plot presents a clear separation between the real data (blue) and the generated data (orange). This visualization highlights the initial outcome of replacing the dataset in the GAN model without further optimization or training adjustments.</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Observations:</a:t>
            </a:r>
            <a:endParaRPr sz="100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b="1">
                <a:solidFill>
                  <a:schemeClr val="dk1"/>
                </a:solidFill>
              </a:rPr>
              <a:t>Distinct Clusters:</a:t>
            </a:r>
            <a:r>
              <a:rPr lang="en" sz="1000">
                <a:solidFill>
                  <a:schemeClr val="dk1"/>
                </a:solidFill>
              </a:rPr>
              <a:t> The real and generated data form distinct clusters, indicating that the GAN, at this stage, can differentiate between the two types of data but hasn't achieved convergence. The clusters suggest that the generated data, while successfully synthesized, differs significantly in feature space from the real data.</a:t>
            </a:r>
            <a:endParaRPr sz="100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b="1">
                <a:solidFill>
                  <a:schemeClr val="dk1"/>
                </a:solidFill>
              </a:rPr>
              <a:t>Lack of Overlap:</a:t>
            </a:r>
            <a:r>
              <a:rPr lang="en" sz="1000">
                <a:solidFill>
                  <a:schemeClr val="dk1"/>
                </a:solidFill>
              </a:rPr>
              <a:t> The absence of overlap between the real and generated data points suggests that the current model parameters and the generator's ability to mimic the real data distribution need refinement to capture the underlying patterns more accurately.</a:t>
            </a:r>
            <a:endParaRPr sz="10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000" b="1">
                <a:solidFill>
                  <a:schemeClr val="dk1"/>
                </a:solidFill>
              </a:rPr>
              <a:t>Implications for Further Development:</a:t>
            </a:r>
            <a:endParaRPr sz="1000" b="1">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a:solidFill>
                  <a:schemeClr val="dk1"/>
                </a:solidFill>
              </a:rPr>
              <a:t>The clear separation between clusters in this initial step indicates the necessity for further training cycles, hyperparameter tuning, and possibly model architectural adjustments to enhance the GAN’s ability to generate data that more closely resembles the real dataset.</a:t>
            </a:r>
            <a:endParaRPr sz="1000">
              <a:solidFill>
                <a:schemeClr val="dk1"/>
              </a:solidFill>
            </a:endParaRPr>
          </a:p>
          <a:p>
            <a:pPr marL="0" lvl="0" indent="0" algn="l" rtl="0">
              <a:spcBef>
                <a:spcPts val="1200"/>
              </a:spcBef>
              <a:spcAft>
                <a:spcPts val="0"/>
              </a:spcAft>
              <a:buNone/>
            </a:pPr>
            <a:endParaRPr sz="10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8"/>
          <p:cNvSpPr txBox="1">
            <a:spLocks noGrp="1"/>
          </p:cNvSpPr>
          <p:nvPr>
            <p:ph type="ctrTitle"/>
          </p:nvPr>
        </p:nvSpPr>
        <p:spPr>
          <a:xfrm>
            <a:off x="6067700" y="132525"/>
            <a:ext cx="2872500" cy="420600"/>
          </a:xfrm>
          <a:prstGeom prst="rect">
            <a:avLst/>
          </a:prstGeom>
        </p:spPr>
        <p:txBody>
          <a:bodyPr spcFirstLastPara="1" wrap="square" lIns="91425" tIns="91425" rIns="91425" bIns="91425" anchor="b" anchorCtr="0">
            <a:normAutofit fontScale="90000"/>
          </a:bodyPr>
          <a:lstStyle/>
          <a:p>
            <a:pPr marL="0" lvl="0" indent="0" algn="l" rtl="0">
              <a:lnSpc>
                <a:spcPct val="90000"/>
              </a:lnSpc>
              <a:spcBef>
                <a:spcPts val="0"/>
              </a:spcBef>
              <a:spcAft>
                <a:spcPts val="0"/>
              </a:spcAft>
              <a:buClr>
                <a:schemeClr val="dk1"/>
              </a:buClr>
              <a:buSzPct val="100000"/>
              <a:buFont typeface="Times New Roman"/>
              <a:buNone/>
            </a:pPr>
            <a:r>
              <a:rPr lang="en" sz="2400" b="1">
                <a:latin typeface="Times New Roman"/>
                <a:ea typeface="Times New Roman"/>
                <a:cs typeface="Times New Roman"/>
                <a:sym typeface="Times New Roman"/>
              </a:rPr>
              <a:t>MODEL A - GAN - 2</a:t>
            </a:r>
            <a:endParaRPr sz="2400" b="1">
              <a:latin typeface="Times New Roman"/>
              <a:ea typeface="Times New Roman"/>
              <a:cs typeface="Times New Roman"/>
              <a:sym typeface="Times New Roman"/>
            </a:endParaRPr>
          </a:p>
        </p:txBody>
      </p:sp>
      <p:pic>
        <p:nvPicPr>
          <p:cNvPr id="147" name="Google Shape;147;p28"/>
          <p:cNvPicPr preferRelativeResize="0"/>
          <p:nvPr/>
        </p:nvPicPr>
        <p:blipFill>
          <a:blip r:embed="rId3">
            <a:alphaModFix/>
          </a:blip>
          <a:stretch>
            <a:fillRect/>
          </a:stretch>
        </p:blipFill>
        <p:spPr>
          <a:xfrm>
            <a:off x="0" y="0"/>
            <a:ext cx="5198249" cy="3462125"/>
          </a:xfrm>
          <a:prstGeom prst="rect">
            <a:avLst/>
          </a:prstGeom>
          <a:noFill/>
          <a:ln>
            <a:noFill/>
          </a:ln>
        </p:spPr>
      </p:pic>
      <p:sp>
        <p:nvSpPr>
          <p:cNvPr id="148" name="Google Shape;148;p28"/>
          <p:cNvSpPr txBox="1"/>
          <p:nvPr/>
        </p:nvSpPr>
        <p:spPr>
          <a:xfrm>
            <a:off x="5198250" y="432725"/>
            <a:ext cx="3834600" cy="24165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200"/>
              </a:spcBef>
              <a:spcAft>
                <a:spcPts val="0"/>
              </a:spcAft>
              <a:buNone/>
            </a:pPr>
            <a:r>
              <a:rPr lang="en" sz="900" b="1">
                <a:solidFill>
                  <a:schemeClr val="dk1"/>
                </a:solidFill>
              </a:rPr>
              <a:t>Description of Results:</a:t>
            </a:r>
            <a:endParaRPr sz="900" b="1">
              <a:solidFill>
                <a:schemeClr val="dk1"/>
              </a:solidFill>
            </a:endParaRPr>
          </a:p>
          <a:p>
            <a:pPr marL="457200" lvl="0" indent="-285750" algn="l" rtl="0">
              <a:lnSpc>
                <a:spcPct val="100000"/>
              </a:lnSpc>
              <a:spcBef>
                <a:spcPts val="1200"/>
              </a:spcBef>
              <a:spcAft>
                <a:spcPts val="0"/>
              </a:spcAft>
              <a:buClr>
                <a:schemeClr val="dk1"/>
              </a:buClr>
              <a:buSzPts val="900"/>
              <a:buChar char="●"/>
            </a:pPr>
            <a:r>
              <a:rPr lang="en" sz="900">
                <a:solidFill>
                  <a:schemeClr val="dk1"/>
                </a:solidFill>
              </a:rPr>
              <a:t>The t-SNE plot shows a significant improvement in the integration of real and generated data points. While the real data (blue) still forms a major backdrop, the generated data (orange) appears sporadically interspersed among the real points.</a:t>
            </a:r>
            <a:endParaRPr sz="900" b="1">
              <a:solidFill>
                <a:schemeClr val="dk1"/>
              </a:solidFill>
            </a:endParaRPr>
          </a:p>
          <a:p>
            <a:pPr marL="457200" lvl="0" indent="-285750" algn="l" rtl="0">
              <a:lnSpc>
                <a:spcPct val="100000"/>
              </a:lnSpc>
              <a:spcBef>
                <a:spcPts val="0"/>
              </a:spcBef>
              <a:spcAft>
                <a:spcPts val="0"/>
              </a:spcAft>
              <a:buClr>
                <a:schemeClr val="dk1"/>
              </a:buClr>
              <a:buSzPts val="900"/>
              <a:buChar char="●"/>
            </a:pPr>
            <a:r>
              <a:rPr lang="en" sz="900" b="1">
                <a:solidFill>
                  <a:schemeClr val="dk1"/>
                </a:solidFill>
              </a:rPr>
              <a:t>Better Integration:</a:t>
            </a:r>
            <a:r>
              <a:rPr lang="en" sz="900">
                <a:solidFill>
                  <a:schemeClr val="dk1"/>
                </a:solidFill>
              </a:rPr>
              <a:t> Unlike the clear separation seen in GAN 1, GAN 2 demonstrates a better embedding of generated data within the real dataset, indicating improved learning and generation capabilities.</a:t>
            </a:r>
            <a:endParaRPr sz="900">
              <a:solidFill>
                <a:schemeClr val="dk1"/>
              </a:solidFill>
            </a:endParaRPr>
          </a:p>
          <a:p>
            <a:pPr marL="457200" lvl="0" indent="-285750" algn="l" rtl="0">
              <a:lnSpc>
                <a:spcPct val="100000"/>
              </a:lnSpc>
              <a:spcBef>
                <a:spcPts val="0"/>
              </a:spcBef>
              <a:spcAft>
                <a:spcPts val="0"/>
              </a:spcAft>
              <a:buClr>
                <a:schemeClr val="dk1"/>
              </a:buClr>
              <a:buSzPts val="900"/>
              <a:buChar char="●"/>
            </a:pPr>
            <a:r>
              <a:rPr lang="en" sz="900" b="1">
                <a:solidFill>
                  <a:schemeClr val="dk1"/>
                </a:solidFill>
              </a:rPr>
              <a:t>Reduced Clustering of Generated Data:</a:t>
            </a:r>
            <a:r>
              <a:rPr lang="en" sz="900">
                <a:solidFill>
                  <a:schemeClr val="dk1"/>
                </a:solidFill>
              </a:rPr>
              <a:t> The generated data does not form isolated clusters and instead appears more evenly distributed. This suggests that the generated samples are starting to capture the variability and characteristics of the real data more effectively.</a:t>
            </a:r>
            <a:endParaRPr sz="900" b="1">
              <a:solidFill>
                <a:schemeClr val="dk1"/>
              </a:solidFill>
            </a:endParaRPr>
          </a:p>
        </p:txBody>
      </p:sp>
      <p:sp>
        <p:nvSpPr>
          <p:cNvPr id="149" name="Google Shape;149;p28"/>
          <p:cNvSpPr txBox="1"/>
          <p:nvPr/>
        </p:nvSpPr>
        <p:spPr>
          <a:xfrm>
            <a:off x="94100" y="2995950"/>
            <a:ext cx="8846100" cy="2198100"/>
          </a:xfrm>
          <a:prstGeom prst="rect">
            <a:avLst/>
          </a:prstGeom>
          <a:noFill/>
          <a:ln>
            <a:noFill/>
          </a:ln>
        </p:spPr>
        <p:txBody>
          <a:bodyPr spcFirstLastPara="1" wrap="square" lIns="91425" tIns="91425" rIns="91425" bIns="91425" anchor="t" anchorCtr="0">
            <a:spAutoFit/>
          </a:bodyPr>
          <a:lstStyle/>
          <a:p>
            <a:pPr marL="0" lvl="0" indent="0" algn="l" rtl="0">
              <a:spcBef>
                <a:spcPts val="1200"/>
              </a:spcBef>
              <a:spcAft>
                <a:spcPts val="0"/>
              </a:spcAft>
              <a:buNone/>
            </a:pPr>
            <a:endParaRPr sz="900"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900" b="1">
                <a:solidFill>
                  <a:schemeClr val="dk1"/>
                </a:solidFill>
              </a:rPr>
              <a:t>Changes in the Training Configuration:</a:t>
            </a:r>
            <a:endParaRPr sz="900" b="1">
              <a:solidFill>
                <a:schemeClr val="dk1"/>
              </a:solidFill>
            </a:endParaRPr>
          </a:p>
          <a:p>
            <a:pPr marL="457200" lvl="0" indent="-285750" algn="l" rtl="0">
              <a:lnSpc>
                <a:spcPct val="115000"/>
              </a:lnSpc>
              <a:spcBef>
                <a:spcPts val="1200"/>
              </a:spcBef>
              <a:spcAft>
                <a:spcPts val="0"/>
              </a:spcAft>
              <a:buClr>
                <a:schemeClr val="dk1"/>
              </a:buClr>
              <a:buSzPts val="900"/>
              <a:buChar char="●"/>
            </a:pPr>
            <a:r>
              <a:rPr lang="en" sz="900" b="1">
                <a:solidFill>
                  <a:schemeClr val="dk1"/>
                </a:solidFill>
              </a:rPr>
              <a:t>Increased Epochs:</a:t>
            </a:r>
            <a:r>
              <a:rPr lang="en" sz="900">
                <a:solidFill>
                  <a:schemeClr val="dk1"/>
                </a:solidFill>
              </a:rPr>
              <a:t> Training duration was significantly increased to 5000 epochs, allowing the model more iterations to refine its parameters.</a:t>
            </a:r>
            <a:endParaRPr sz="900">
              <a:solidFill>
                <a:schemeClr val="dk1"/>
              </a:solidFill>
            </a:endParaRPr>
          </a:p>
          <a:p>
            <a:pPr marL="457200" lvl="0" indent="-285750" algn="l" rtl="0">
              <a:lnSpc>
                <a:spcPct val="115000"/>
              </a:lnSpc>
              <a:spcBef>
                <a:spcPts val="0"/>
              </a:spcBef>
              <a:spcAft>
                <a:spcPts val="0"/>
              </a:spcAft>
              <a:buClr>
                <a:schemeClr val="dk1"/>
              </a:buClr>
              <a:buSzPts val="900"/>
              <a:buChar char="●"/>
            </a:pPr>
            <a:r>
              <a:rPr lang="en" sz="900" b="1">
                <a:solidFill>
                  <a:schemeClr val="dk1"/>
                </a:solidFill>
              </a:rPr>
              <a:t>Adjusted Learning Rate and Batch Size:</a:t>
            </a:r>
            <a:r>
              <a:rPr lang="en" sz="900">
                <a:solidFill>
                  <a:schemeClr val="dk1"/>
                </a:solidFill>
              </a:rPr>
              <a:t> A lower learning rate and optimal batch size were configured to improve training stability and convergence.</a:t>
            </a:r>
            <a:endParaRPr sz="900">
              <a:solidFill>
                <a:schemeClr val="dk1"/>
              </a:solidFill>
            </a:endParaRPr>
          </a:p>
          <a:p>
            <a:pPr marL="457200" lvl="0" indent="-285750" algn="l" rtl="0">
              <a:lnSpc>
                <a:spcPct val="115000"/>
              </a:lnSpc>
              <a:spcBef>
                <a:spcPts val="0"/>
              </a:spcBef>
              <a:spcAft>
                <a:spcPts val="0"/>
              </a:spcAft>
              <a:buClr>
                <a:schemeClr val="dk1"/>
              </a:buClr>
              <a:buSzPts val="900"/>
              <a:buChar char="●"/>
            </a:pPr>
            <a:r>
              <a:rPr lang="en" sz="900" b="1">
                <a:solidFill>
                  <a:schemeClr val="dk1"/>
                </a:solidFill>
              </a:rPr>
              <a:t>Gradient Clipping:</a:t>
            </a:r>
            <a:r>
              <a:rPr lang="en" sz="900">
                <a:solidFill>
                  <a:schemeClr val="dk1"/>
                </a:solidFill>
              </a:rPr>
              <a:t> Introduced gradient clipping to both the generator and discriminator to prevent exploding gradients, a common issue in training deep generative models.</a:t>
            </a:r>
            <a:endParaRPr sz="900">
              <a:solidFill>
                <a:schemeClr val="dk1"/>
              </a:solidFill>
            </a:endParaRPr>
          </a:p>
          <a:p>
            <a:pPr marL="457200" lvl="0" indent="-285750" algn="l" rtl="0">
              <a:lnSpc>
                <a:spcPct val="115000"/>
              </a:lnSpc>
              <a:spcBef>
                <a:spcPts val="0"/>
              </a:spcBef>
              <a:spcAft>
                <a:spcPts val="0"/>
              </a:spcAft>
              <a:buClr>
                <a:schemeClr val="dk1"/>
              </a:buClr>
              <a:buSzPts val="900"/>
              <a:buChar char="●"/>
            </a:pPr>
            <a:r>
              <a:rPr lang="en" sz="900" b="1">
                <a:solidFill>
                  <a:schemeClr val="dk1"/>
                </a:solidFill>
              </a:rPr>
              <a:t>Regularization Techniques:</a:t>
            </a:r>
            <a:r>
              <a:rPr lang="en" sz="900">
                <a:solidFill>
                  <a:schemeClr val="dk1"/>
                </a:solidFill>
              </a:rPr>
              <a:t> Implemented a more sophisticated regularization strategy for the generator, ensuring diversity in the generated data while avoiding common pitfalls like mode collapse.</a:t>
            </a:r>
            <a:endParaRPr sz="900">
              <a:solidFill>
                <a:schemeClr val="dk1"/>
              </a:solidFill>
            </a:endParaRPr>
          </a:p>
          <a:p>
            <a:pPr marL="0" lvl="0" indent="0" algn="l" rtl="0">
              <a:lnSpc>
                <a:spcPct val="115000"/>
              </a:lnSpc>
              <a:spcBef>
                <a:spcPts val="1200"/>
              </a:spcBef>
              <a:spcAft>
                <a:spcPts val="1200"/>
              </a:spcAft>
              <a:buNone/>
            </a:pPr>
            <a:r>
              <a:rPr lang="en" sz="900">
                <a:solidFill>
                  <a:schemeClr val="dk1"/>
                </a:solidFill>
              </a:rPr>
              <a:t>This phase, termed "GAN 2", showcases the advancements in training depth and model configuration, leading to notable improvements in data generation quality as evidenced by the visual blending of real and generated data points in the t-SNE plot.</a:t>
            </a:r>
            <a:endParaRPr sz="9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9"/>
          <p:cNvSpPr txBox="1">
            <a:spLocks noGrp="1"/>
          </p:cNvSpPr>
          <p:nvPr>
            <p:ph type="ctrTitle"/>
          </p:nvPr>
        </p:nvSpPr>
        <p:spPr>
          <a:xfrm>
            <a:off x="196325" y="113725"/>
            <a:ext cx="2872500" cy="425100"/>
          </a:xfrm>
          <a:prstGeom prst="rect">
            <a:avLst/>
          </a:prstGeom>
        </p:spPr>
        <p:txBody>
          <a:bodyPr spcFirstLastPara="1" wrap="square" lIns="91425" tIns="91425" rIns="91425" bIns="91425" anchor="b" anchorCtr="0">
            <a:normAutofit fontScale="90000"/>
          </a:bodyPr>
          <a:lstStyle/>
          <a:p>
            <a:pPr marL="0" lvl="0" indent="0" algn="l" rtl="0">
              <a:lnSpc>
                <a:spcPct val="90000"/>
              </a:lnSpc>
              <a:spcBef>
                <a:spcPts val="0"/>
              </a:spcBef>
              <a:spcAft>
                <a:spcPts val="0"/>
              </a:spcAft>
              <a:buClr>
                <a:schemeClr val="dk1"/>
              </a:buClr>
              <a:buSzPct val="100000"/>
              <a:buFont typeface="Times New Roman"/>
              <a:buNone/>
            </a:pPr>
            <a:r>
              <a:rPr lang="en" sz="2400" b="1">
                <a:latin typeface="Times New Roman"/>
                <a:ea typeface="Times New Roman"/>
                <a:cs typeface="Times New Roman"/>
                <a:sym typeface="Times New Roman"/>
              </a:rPr>
              <a:t>MODEL A - GAN - 3</a:t>
            </a:r>
            <a:endParaRPr sz="2400" b="1">
              <a:latin typeface="Times New Roman"/>
              <a:ea typeface="Times New Roman"/>
              <a:cs typeface="Times New Roman"/>
              <a:sym typeface="Times New Roman"/>
            </a:endParaRPr>
          </a:p>
        </p:txBody>
      </p:sp>
      <p:sp>
        <p:nvSpPr>
          <p:cNvPr id="155" name="Google Shape;155;p29"/>
          <p:cNvSpPr txBox="1"/>
          <p:nvPr/>
        </p:nvSpPr>
        <p:spPr>
          <a:xfrm>
            <a:off x="5198250" y="432725"/>
            <a:ext cx="3834600" cy="32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endParaRPr sz="900">
              <a:solidFill>
                <a:schemeClr val="dk1"/>
              </a:solidFill>
            </a:endParaRPr>
          </a:p>
        </p:txBody>
      </p:sp>
      <p:sp>
        <p:nvSpPr>
          <p:cNvPr id="156" name="Google Shape;156;p29"/>
          <p:cNvSpPr txBox="1"/>
          <p:nvPr/>
        </p:nvSpPr>
        <p:spPr>
          <a:xfrm>
            <a:off x="94100" y="493875"/>
            <a:ext cx="8846100" cy="4346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800" b="1">
                <a:solidFill>
                  <a:schemeClr val="dk1"/>
                </a:solidFill>
              </a:rPr>
              <a:t>Command Line Configuration for GAN-3 Training</a:t>
            </a:r>
            <a:endParaRPr sz="800" b="1">
              <a:solidFill>
                <a:schemeClr val="dk1"/>
              </a:solidFill>
            </a:endParaRPr>
          </a:p>
          <a:p>
            <a:pPr marL="457200" lvl="0" indent="-279400" algn="l" rtl="0">
              <a:lnSpc>
                <a:spcPct val="115000"/>
              </a:lnSpc>
              <a:spcBef>
                <a:spcPts val="1200"/>
              </a:spcBef>
              <a:spcAft>
                <a:spcPts val="0"/>
              </a:spcAft>
              <a:buClr>
                <a:schemeClr val="dk1"/>
              </a:buClr>
              <a:buSzPts val="800"/>
              <a:buChar char="●"/>
            </a:pPr>
            <a:r>
              <a:rPr lang="en" sz="800" b="1">
                <a:solidFill>
                  <a:schemeClr val="dk1"/>
                </a:solidFill>
              </a:rPr>
              <a:t>Epochs</a:t>
            </a:r>
            <a:r>
              <a:rPr lang="en" sz="800">
                <a:solidFill>
                  <a:schemeClr val="dk1"/>
                </a:solidFill>
              </a:rPr>
              <a:t>: Set to 5,000 to extend the training process, allowing the model to learn intricate patterns over a larger dataset.</a:t>
            </a:r>
            <a:endParaRPr sz="800">
              <a:solidFill>
                <a:schemeClr val="dk1"/>
              </a:solidFill>
            </a:endParaRPr>
          </a:p>
          <a:p>
            <a:pPr marL="457200" lvl="0" indent="-279400" algn="l" rtl="0">
              <a:lnSpc>
                <a:spcPct val="115000"/>
              </a:lnSpc>
              <a:spcBef>
                <a:spcPts val="0"/>
              </a:spcBef>
              <a:spcAft>
                <a:spcPts val="0"/>
              </a:spcAft>
              <a:buClr>
                <a:schemeClr val="dk1"/>
              </a:buClr>
              <a:buSzPts val="800"/>
              <a:buChar char="●"/>
            </a:pPr>
            <a:r>
              <a:rPr lang="en" sz="800" b="1">
                <a:solidFill>
                  <a:schemeClr val="dk1"/>
                </a:solidFill>
              </a:rPr>
              <a:t>Batch Size</a:t>
            </a:r>
            <a:r>
              <a:rPr lang="en" sz="800">
                <a:solidFill>
                  <a:schemeClr val="dk1"/>
                </a:solidFill>
              </a:rPr>
              <a:t>: Reduced to 16, facilitating more frequent updates and refined gradient calculations, which is crucial for stability in training Generative Adversarial Networks.</a:t>
            </a:r>
            <a:endParaRPr sz="800">
              <a:solidFill>
                <a:schemeClr val="dk1"/>
              </a:solidFill>
            </a:endParaRPr>
          </a:p>
          <a:p>
            <a:pPr marL="457200" lvl="0" indent="-279400" algn="l" rtl="0">
              <a:lnSpc>
                <a:spcPct val="115000"/>
              </a:lnSpc>
              <a:spcBef>
                <a:spcPts val="0"/>
              </a:spcBef>
              <a:spcAft>
                <a:spcPts val="0"/>
              </a:spcAft>
              <a:buClr>
                <a:schemeClr val="dk1"/>
              </a:buClr>
              <a:buSzPts val="800"/>
              <a:buChar char="●"/>
            </a:pPr>
            <a:r>
              <a:rPr lang="en" sz="800" b="1">
                <a:solidFill>
                  <a:schemeClr val="dk1"/>
                </a:solidFill>
              </a:rPr>
              <a:t>Learning Rate</a:t>
            </a:r>
            <a:r>
              <a:rPr lang="en" sz="800">
                <a:solidFill>
                  <a:schemeClr val="dk1"/>
                </a:solidFill>
              </a:rPr>
              <a:t>: Configured at 0.0005, this moderate rate ensures steady convergence without overshooting minima, balancing speed and accuracy in adjustments.</a:t>
            </a:r>
            <a:endParaRPr sz="800">
              <a:solidFill>
                <a:schemeClr val="dk1"/>
              </a:solidFill>
            </a:endParaRPr>
          </a:p>
          <a:p>
            <a:pPr marL="457200" lvl="0" indent="-279400" algn="l" rtl="0">
              <a:lnSpc>
                <a:spcPct val="115000"/>
              </a:lnSpc>
              <a:spcBef>
                <a:spcPts val="0"/>
              </a:spcBef>
              <a:spcAft>
                <a:spcPts val="0"/>
              </a:spcAft>
              <a:buClr>
                <a:schemeClr val="dk1"/>
              </a:buClr>
              <a:buSzPts val="800"/>
              <a:buChar char="●"/>
            </a:pPr>
            <a:r>
              <a:rPr lang="en" sz="800" b="1">
                <a:solidFill>
                  <a:schemeClr val="dk1"/>
                </a:solidFill>
              </a:rPr>
              <a:t>Critic Updates</a:t>
            </a:r>
            <a:r>
              <a:rPr lang="en" sz="800">
                <a:solidFill>
                  <a:schemeClr val="dk1"/>
                </a:solidFill>
              </a:rPr>
              <a:t>: The discriminator is updated once per generator iteration (</a:t>
            </a:r>
            <a:r>
              <a:rPr lang="en" sz="800">
                <a:solidFill>
                  <a:srgbClr val="188038"/>
                </a:solidFill>
                <a:latin typeface="Roboto Mono"/>
                <a:ea typeface="Roboto Mono"/>
                <a:cs typeface="Roboto Mono"/>
                <a:sym typeface="Roboto Mono"/>
              </a:rPr>
              <a:t>n_critic=1</a:t>
            </a:r>
            <a:r>
              <a:rPr lang="en" sz="800">
                <a:solidFill>
                  <a:schemeClr val="dk1"/>
                </a:solidFill>
              </a:rPr>
              <a:t>), maintaining a balance between generator and discriminator learning.</a:t>
            </a:r>
            <a:endParaRPr sz="800">
              <a:solidFill>
                <a:schemeClr val="dk1"/>
              </a:solidFill>
            </a:endParaRPr>
          </a:p>
          <a:p>
            <a:pPr marL="457200" lvl="0" indent="-279400" algn="l" rtl="0">
              <a:lnSpc>
                <a:spcPct val="115000"/>
              </a:lnSpc>
              <a:spcBef>
                <a:spcPts val="0"/>
              </a:spcBef>
              <a:spcAft>
                <a:spcPts val="0"/>
              </a:spcAft>
              <a:buClr>
                <a:schemeClr val="dk1"/>
              </a:buClr>
              <a:buSzPts val="800"/>
              <a:buChar char="●"/>
            </a:pPr>
            <a:r>
              <a:rPr lang="en" sz="800" b="1">
                <a:solidFill>
                  <a:schemeClr val="dk1"/>
                </a:solidFill>
              </a:rPr>
              <a:t>Gradient Penalty (</a:t>
            </a:r>
            <a:r>
              <a:rPr lang="en" sz="800" b="1">
                <a:solidFill>
                  <a:srgbClr val="188038"/>
                </a:solidFill>
                <a:latin typeface="Roboto Mono"/>
                <a:ea typeface="Roboto Mono"/>
                <a:cs typeface="Roboto Mono"/>
                <a:sym typeface="Roboto Mono"/>
              </a:rPr>
              <a:t>lambda_gp</a:t>
            </a:r>
            <a:r>
              <a:rPr lang="en" sz="800" b="1">
                <a:solidFill>
                  <a:schemeClr val="dk1"/>
                </a:solidFill>
              </a:rPr>
              <a:t>)</a:t>
            </a:r>
            <a:r>
              <a:rPr lang="en" sz="800">
                <a:solidFill>
                  <a:schemeClr val="dk1"/>
                </a:solidFill>
              </a:rPr>
              <a:t>: Set to 10, significantly emphasizing the gradient penalty in the loss function to enforce smoother gradients, which helps in stabilizing the training of the discriminator.</a:t>
            </a:r>
            <a:endParaRPr sz="800">
              <a:solidFill>
                <a:schemeClr val="dk1"/>
              </a:solidFill>
            </a:endParaRPr>
          </a:p>
          <a:p>
            <a:pPr marL="0" lvl="0" indent="0" algn="l" rtl="0">
              <a:lnSpc>
                <a:spcPct val="115000"/>
              </a:lnSpc>
              <a:spcBef>
                <a:spcPts val="1200"/>
              </a:spcBef>
              <a:spcAft>
                <a:spcPts val="0"/>
              </a:spcAft>
              <a:buNone/>
            </a:pPr>
            <a:r>
              <a:rPr lang="en" sz="800" b="1">
                <a:solidFill>
                  <a:schemeClr val="dk1"/>
                </a:solidFill>
              </a:rPr>
              <a:t>Purpose and Impact:</a:t>
            </a:r>
            <a:endParaRPr sz="800" b="1">
              <a:solidFill>
                <a:schemeClr val="dk1"/>
              </a:solidFill>
            </a:endParaRPr>
          </a:p>
          <a:p>
            <a:pPr marL="457200" lvl="0" indent="-279400" algn="l" rtl="0">
              <a:lnSpc>
                <a:spcPct val="115000"/>
              </a:lnSpc>
              <a:spcBef>
                <a:spcPts val="1200"/>
              </a:spcBef>
              <a:spcAft>
                <a:spcPts val="0"/>
              </a:spcAft>
              <a:buClr>
                <a:schemeClr val="dk1"/>
              </a:buClr>
              <a:buSzPts val="800"/>
              <a:buChar char="●"/>
            </a:pPr>
            <a:r>
              <a:rPr lang="en" sz="800">
                <a:solidFill>
                  <a:schemeClr val="dk1"/>
                </a:solidFill>
              </a:rPr>
              <a:t>These parameters are carefully chosen to optimize the generative model's ability to produce realistic and varied data, aiming to minimize mode collapse and improve the fidelity of generated samples.</a:t>
            </a:r>
            <a:endParaRPr sz="800">
              <a:solidFill>
                <a:schemeClr val="dk1"/>
              </a:solidFill>
            </a:endParaRPr>
          </a:p>
          <a:p>
            <a:pPr marL="457200" lvl="0" indent="-279400" algn="l" rtl="0">
              <a:lnSpc>
                <a:spcPct val="115000"/>
              </a:lnSpc>
              <a:spcBef>
                <a:spcPts val="0"/>
              </a:spcBef>
              <a:spcAft>
                <a:spcPts val="0"/>
              </a:spcAft>
              <a:buClr>
                <a:schemeClr val="dk1"/>
              </a:buClr>
              <a:buSzPts val="800"/>
              <a:buChar char="●"/>
            </a:pPr>
            <a:r>
              <a:rPr lang="en" sz="800">
                <a:solidFill>
                  <a:schemeClr val="dk1"/>
                </a:solidFill>
              </a:rPr>
              <a:t>The configuration leverages a disciplined approach to training deep learning models, ensuring each component is fine-tuned to address specific challenges encountered in generative modeling.</a:t>
            </a:r>
            <a:endParaRPr sz="800">
              <a:solidFill>
                <a:schemeClr val="dk1"/>
              </a:solidFill>
            </a:endParaRPr>
          </a:p>
          <a:p>
            <a:pPr marL="0" lvl="0" indent="0" algn="l" rtl="0">
              <a:lnSpc>
                <a:spcPct val="115000"/>
              </a:lnSpc>
              <a:spcBef>
                <a:spcPts val="1200"/>
              </a:spcBef>
              <a:spcAft>
                <a:spcPts val="0"/>
              </a:spcAft>
              <a:buNone/>
            </a:pPr>
            <a:br>
              <a:rPr lang="en" sz="800" b="1">
                <a:solidFill>
                  <a:schemeClr val="dk1"/>
                </a:solidFill>
              </a:rPr>
            </a:br>
            <a:r>
              <a:rPr lang="en" sz="800" b="1">
                <a:solidFill>
                  <a:schemeClr val="dk1"/>
                </a:solidFill>
              </a:rPr>
              <a:t>t-SNE Visualization Analysis:</a:t>
            </a:r>
            <a:endParaRPr sz="800" b="1">
              <a:solidFill>
                <a:schemeClr val="dk1"/>
              </a:solidFill>
            </a:endParaRPr>
          </a:p>
          <a:p>
            <a:pPr marL="457200" lvl="0" indent="-279400" algn="l" rtl="0">
              <a:lnSpc>
                <a:spcPct val="115000"/>
              </a:lnSpc>
              <a:spcBef>
                <a:spcPts val="1200"/>
              </a:spcBef>
              <a:spcAft>
                <a:spcPts val="0"/>
              </a:spcAft>
              <a:buClr>
                <a:schemeClr val="dk1"/>
              </a:buClr>
              <a:buSzPts val="800"/>
              <a:buChar char="●"/>
            </a:pPr>
            <a:r>
              <a:rPr lang="en" sz="800" b="1">
                <a:solidFill>
                  <a:schemeClr val="dk1"/>
                </a:solidFill>
              </a:rPr>
              <a:t>Overview:</a:t>
            </a:r>
            <a:r>
              <a:rPr lang="en" sz="800">
                <a:solidFill>
                  <a:schemeClr val="dk1"/>
                </a:solidFill>
              </a:rPr>
              <a:t> The t-SNE plots showcase a visual analysis of real versus generated data distributions, assessing the generative model's performance in mimicking the true data characteristics.</a:t>
            </a:r>
            <a:endParaRPr sz="800">
              <a:solidFill>
                <a:schemeClr val="dk1"/>
              </a:solidFill>
            </a:endParaRPr>
          </a:p>
          <a:p>
            <a:pPr marL="457200" lvl="0" indent="-279400" algn="l" rtl="0">
              <a:lnSpc>
                <a:spcPct val="115000"/>
              </a:lnSpc>
              <a:spcBef>
                <a:spcPts val="0"/>
              </a:spcBef>
              <a:spcAft>
                <a:spcPts val="0"/>
              </a:spcAft>
              <a:buClr>
                <a:schemeClr val="dk1"/>
              </a:buClr>
              <a:buSzPts val="800"/>
              <a:buChar char="●"/>
            </a:pPr>
            <a:r>
              <a:rPr lang="en" sz="800" b="1">
                <a:solidFill>
                  <a:schemeClr val="dk1"/>
                </a:solidFill>
              </a:rPr>
              <a:t>Visualization:</a:t>
            </a:r>
            <a:r>
              <a:rPr lang="en" sz="800">
                <a:solidFill>
                  <a:schemeClr val="dk1"/>
                </a:solidFill>
              </a:rPr>
              <a:t> The generated data points are depicted in orange, while the real data points are in blue, providing a clear contrast.</a:t>
            </a:r>
            <a:endParaRPr sz="800">
              <a:solidFill>
                <a:schemeClr val="dk1"/>
              </a:solidFill>
            </a:endParaRPr>
          </a:p>
          <a:p>
            <a:pPr marL="457200" lvl="0" indent="-279400" algn="l" rtl="0">
              <a:lnSpc>
                <a:spcPct val="115000"/>
              </a:lnSpc>
              <a:spcBef>
                <a:spcPts val="0"/>
              </a:spcBef>
              <a:spcAft>
                <a:spcPts val="0"/>
              </a:spcAft>
              <a:buClr>
                <a:schemeClr val="dk1"/>
              </a:buClr>
              <a:buSzPts val="800"/>
              <a:buChar char="●"/>
            </a:pPr>
            <a:r>
              <a:rPr lang="en" sz="800" b="1">
                <a:solidFill>
                  <a:schemeClr val="dk1"/>
                </a:solidFill>
              </a:rPr>
              <a:t>Quantitative Metrics:</a:t>
            </a:r>
            <a:endParaRPr sz="800" b="1">
              <a:solidFill>
                <a:schemeClr val="dk1"/>
              </a:solidFill>
            </a:endParaRPr>
          </a:p>
          <a:p>
            <a:pPr marL="914400" lvl="1" indent="-279400" algn="l" rtl="0">
              <a:lnSpc>
                <a:spcPct val="115000"/>
              </a:lnSpc>
              <a:spcBef>
                <a:spcPts val="0"/>
              </a:spcBef>
              <a:spcAft>
                <a:spcPts val="0"/>
              </a:spcAft>
              <a:buClr>
                <a:schemeClr val="dk1"/>
              </a:buClr>
              <a:buSzPts val="800"/>
              <a:buChar char="○"/>
            </a:pPr>
            <a:r>
              <a:rPr lang="en" sz="800" b="1">
                <a:solidFill>
                  <a:schemeClr val="dk1"/>
                </a:solidFill>
              </a:rPr>
              <a:t>Mean Difference:</a:t>
            </a:r>
            <a:r>
              <a:rPr lang="en" sz="800">
                <a:solidFill>
                  <a:schemeClr val="dk1"/>
                </a:solidFill>
              </a:rPr>
              <a:t> 40.28, indicating the average distance between the centroids of real and generated data clusters.</a:t>
            </a:r>
            <a:endParaRPr sz="800">
              <a:solidFill>
                <a:schemeClr val="dk1"/>
              </a:solidFill>
            </a:endParaRPr>
          </a:p>
          <a:p>
            <a:pPr marL="914400" lvl="1" indent="-279400" algn="l" rtl="0">
              <a:lnSpc>
                <a:spcPct val="115000"/>
              </a:lnSpc>
              <a:spcBef>
                <a:spcPts val="0"/>
              </a:spcBef>
              <a:spcAft>
                <a:spcPts val="0"/>
              </a:spcAft>
              <a:buClr>
                <a:schemeClr val="dk1"/>
              </a:buClr>
              <a:buSzPts val="800"/>
              <a:buChar char="○"/>
            </a:pPr>
            <a:r>
              <a:rPr lang="en" sz="800" b="1">
                <a:solidFill>
                  <a:schemeClr val="dk1"/>
                </a:solidFill>
              </a:rPr>
              <a:t>Variance Difference:</a:t>
            </a:r>
            <a:r>
              <a:rPr lang="en" sz="800">
                <a:solidFill>
                  <a:schemeClr val="dk1"/>
                </a:solidFill>
              </a:rPr>
              <a:t> 1779.23, which reflects the dispersion difference between the two distributions.</a:t>
            </a:r>
            <a:endParaRPr sz="800">
              <a:solidFill>
                <a:schemeClr val="dk1"/>
              </a:solidFill>
            </a:endParaRPr>
          </a:p>
          <a:p>
            <a:pPr marL="914400" lvl="1" indent="-279400" algn="l" rtl="0">
              <a:lnSpc>
                <a:spcPct val="115000"/>
              </a:lnSpc>
              <a:spcBef>
                <a:spcPts val="0"/>
              </a:spcBef>
              <a:spcAft>
                <a:spcPts val="0"/>
              </a:spcAft>
              <a:buClr>
                <a:schemeClr val="dk1"/>
              </a:buClr>
              <a:buSzPts val="800"/>
              <a:buChar char="○"/>
            </a:pPr>
            <a:r>
              <a:rPr lang="en" sz="800" b="1">
                <a:solidFill>
                  <a:schemeClr val="dk1"/>
                </a:solidFill>
              </a:rPr>
              <a:t>T-Test Avg P-Value:</a:t>
            </a:r>
            <a:r>
              <a:rPr lang="en" sz="800">
                <a:solidFill>
                  <a:schemeClr val="dk1"/>
                </a:solidFill>
              </a:rPr>
              <a:t> 0.0002, suggests statistically significant differences in the means of the generated and real data.</a:t>
            </a:r>
            <a:endParaRPr sz="800">
              <a:solidFill>
                <a:schemeClr val="dk1"/>
              </a:solidFill>
            </a:endParaRPr>
          </a:p>
          <a:p>
            <a:pPr marL="914400" lvl="1" indent="-279400" algn="l" rtl="0">
              <a:lnSpc>
                <a:spcPct val="115000"/>
              </a:lnSpc>
              <a:spcBef>
                <a:spcPts val="0"/>
              </a:spcBef>
              <a:spcAft>
                <a:spcPts val="0"/>
              </a:spcAft>
              <a:buClr>
                <a:schemeClr val="dk1"/>
              </a:buClr>
              <a:buSzPts val="800"/>
              <a:buChar char="○"/>
            </a:pPr>
            <a:r>
              <a:rPr lang="en" sz="800" b="1">
                <a:solidFill>
                  <a:schemeClr val="dk1"/>
                </a:solidFill>
              </a:rPr>
              <a:t>Kolmogorov-Smirnov Test Avg P-Value:</a:t>
            </a:r>
            <a:r>
              <a:rPr lang="en" sz="800">
                <a:solidFill>
                  <a:schemeClr val="dk1"/>
                </a:solidFill>
              </a:rPr>
              <a:t> 0.0000, indicates significant differences in the distribution shapes.</a:t>
            </a:r>
            <a:endParaRPr sz="800">
              <a:solidFill>
                <a:schemeClr val="dk1"/>
              </a:solidFill>
            </a:endParaRPr>
          </a:p>
          <a:p>
            <a:pPr marL="0" lvl="0" indent="0" algn="l" rtl="0">
              <a:lnSpc>
                <a:spcPct val="115000"/>
              </a:lnSpc>
              <a:spcBef>
                <a:spcPts val="1200"/>
              </a:spcBef>
              <a:spcAft>
                <a:spcPts val="1200"/>
              </a:spcAft>
              <a:buNone/>
            </a:pPr>
            <a:endParaRPr sz="800" b="1">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0"/>
          <p:cNvSpPr txBox="1">
            <a:spLocks noGrp="1"/>
          </p:cNvSpPr>
          <p:nvPr>
            <p:ph type="ctrTitle"/>
          </p:nvPr>
        </p:nvSpPr>
        <p:spPr>
          <a:xfrm>
            <a:off x="196325" y="113725"/>
            <a:ext cx="2872500" cy="425100"/>
          </a:xfrm>
          <a:prstGeom prst="rect">
            <a:avLst/>
          </a:prstGeom>
        </p:spPr>
        <p:txBody>
          <a:bodyPr spcFirstLastPara="1" wrap="square" lIns="91425" tIns="91425" rIns="91425" bIns="91425" anchor="b" anchorCtr="0">
            <a:normAutofit fontScale="90000"/>
          </a:bodyPr>
          <a:lstStyle/>
          <a:p>
            <a:pPr marL="0" lvl="0" indent="0" algn="l" rtl="0">
              <a:lnSpc>
                <a:spcPct val="90000"/>
              </a:lnSpc>
              <a:spcBef>
                <a:spcPts val="0"/>
              </a:spcBef>
              <a:spcAft>
                <a:spcPts val="0"/>
              </a:spcAft>
              <a:buClr>
                <a:schemeClr val="dk1"/>
              </a:buClr>
              <a:buSzPct val="100000"/>
              <a:buFont typeface="Times New Roman"/>
              <a:buNone/>
            </a:pPr>
            <a:r>
              <a:rPr lang="en" sz="2400" b="1">
                <a:latin typeface="Times New Roman"/>
                <a:ea typeface="Times New Roman"/>
                <a:cs typeface="Times New Roman"/>
                <a:sym typeface="Times New Roman"/>
              </a:rPr>
              <a:t>MODEL A - GAN - 3</a:t>
            </a:r>
            <a:endParaRPr sz="2400" b="1">
              <a:latin typeface="Times New Roman"/>
              <a:ea typeface="Times New Roman"/>
              <a:cs typeface="Times New Roman"/>
              <a:sym typeface="Times New Roman"/>
            </a:endParaRPr>
          </a:p>
        </p:txBody>
      </p:sp>
      <p:sp>
        <p:nvSpPr>
          <p:cNvPr id="162" name="Google Shape;162;p30"/>
          <p:cNvSpPr txBox="1"/>
          <p:nvPr/>
        </p:nvSpPr>
        <p:spPr>
          <a:xfrm>
            <a:off x="5198250" y="432725"/>
            <a:ext cx="3834600" cy="32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endParaRPr sz="900">
              <a:solidFill>
                <a:schemeClr val="dk1"/>
              </a:solidFill>
            </a:endParaRPr>
          </a:p>
        </p:txBody>
      </p:sp>
      <p:pic>
        <p:nvPicPr>
          <p:cNvPr id="163" name="Google Shape;163;p30"/>
          <p:cNvPicPr preferRelativeResize="0"/>
          <p:nvPr/>
        </p:nvPicPr>
        <p:blipFill>
          <a:blip r:embed="rId3">
            <a:alphaModFix/>
          </a:blip>
          <a:stretch>
            <a:fillRect/>
          </a:stretch>
        </p:blipFill>
        <p:spPr>
          <a:xfrm>
            <a:off x="1389225" y="666550"/>
            <a:ext cx="5867671" cy="408287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1"/>
          <p:cNvSpPr txBox="1">
            <a:spLocks noGrp="1"/>
          </p:cNvSpPr>
          <p:nvPr>
            <p:ph type="ctrTitle"/>
          </p:nvPr>
        </p:nvSpPr>
        <p:spPr>
          <a:xfrm>
            <a:off x="196325" y="113725"/>
            <a:ext cx="2872500" cy="425100"/>
          </a:xfrm>
          <a:prstGeom prst="rect">
            <a:avLst/>
          </a:prstGeom>
        </p:spPr>
        <p:txBody>
          <a:bodyPr spcFirstLastPara="1" wrap="square" lIns="91425" tIns="91425" rIns="91425" bIns="91425" anchor="b" anchorCtr="0">
            <a:normAutofit fontScale="90000"/>
          </a:bodyPr>
          <a:lstStyle/>
          <a:p>
            <a:pPr marL="0" lvl="0" indent="0" algn="l" rtl="0">
              <a:lnSpc>
                <a:spcPct val="90000"/>
              </a:lnSpc>
              <a:spcBef>
                <a:spcPts val="0"/>
              </a:spcBef>
              <a:spcAft>
                <a:spcPts val="0"/>
              </a:spcAft>
              <a:buClr>
                <a:schemeClr val="dk1"/>
              </a:buClr>
              <a:buSzPct val="100000"/>
              <a:buFont typeface="Times New Roman"/>
              <a:buNone/>
            </a:pPr>
            <a:r>
              <a:rPr lang="en" sz="2400" b="1">
                <a:latin typeface="Times New Roman"/>
                <a:ea typeface="Times New Roman"/>
                <a:cs typeface="Times New Roman"/>
                <a:sym typeface="Times New Roman"/>
              </a:rPr>
              <a:t>MODEL A - GAN - 3</a:t>
            </a:r>
            <a:endParaRPr sz="2400" b="1">
              <a:latin typeface="Times New Roman"/>
              <a:ea typeface="Times New Roman"/>
              <a:cs typeface="Times New Roman"/>
              <a:sym typeface="Times New Roman"/>
            </a:endParaRPr>
          </a:p>
        </p:txBody>
      </p:sp>
      <p:sp>
        <p:nvSpPr>
          <p:cNvPr id="169" name="Google Shape;169;p31"/>
          <p:cNvSpPr txBox="1"/>
          <p:nvPr/>
        </p:nvSpPr>
        <p:spPr>
          <a:xfrm>
            <a:off x="5198250" y="432725"/>
            <a:ext cx="3834600" cy="32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endParaRPr sz="900">
              <a:solidFill>
                <a:schemeClr val="dk1"/>
              </a:solidFill>
            </a:endParaRPr>
          </a:p>
        </p:txBody>
      </p:sp>
      <p:pic>
        <p:nvPicPr>
          <p:cNvPr id="170" name="Google Shape;170;p31"/>
          <p:cNvPicPr preferRelativeResize="0"/>
          <p:nvPr/>
        </p:nvPicPr>
        <p:blipFill>
          <a:blip r:embed="rId3">
            <a:alphaModFix/>
          </a:blip>
          <a:stretch>
            <a:fillRect/>
          </a:stretch>
        </p:blipFill>
        <p:spPr>
          <a:xfrm>
            <a:off x="1527425" y="538825"/>
            <a:ext cx="5867671" cy="408287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1700" y="237925"/>
            <a:ext cx="8520600" cy="580800"/>
          </a:xfrm>
          <a:prstGeom prst="rect">
            <a:avLst/>
          </a:prstGeom>
        </p:spPr>
        <p:txBody>
          <a:bodyPr spcFirstLastPara="1" wrap="square" lIns="91425" tIns="91425" rIns="91425" bIns="91425" anchor="b" anchorCtr="0">
            <a:normAutofit/>
          </a:bodyPr>
          <a:lstStyle/>
          <a:p>
            <a:pPr marL="0" lvl="0" indent="0" algn="l" rtl="0">
              <a:lnSpc>
                <a:spcPct val="90000"/>
              </a:lnSpc>
              <a:spcBef>
                <a:spcPts val="0"/>
              </a:spcBef>
              <a:spcAft>
                <a:spcPts val="0"/>
              </a:spcAft>
              <a:buClr>
                <a:schemeClr val="dk1"/>
              </a:buClr>
              <a:buSzPts val="2400"/>
              <a:buFont typeface="Times New Roman"/>
              <a:buNone/>
            </a:pPr>
            <a:r>
              <a:rPr lang="en" sz="2400" b="1">
                <a:latin typeface="Times New Roman"/>
                <a:ea typeface="Times New Roman"/>
                <a:cs typeface="Times New Roman"/>
                <a:sym typeface="Times New Roman"/>
              </a:rPr>
              <a:t>OBJECTIVES</a:t>
            </a:r>
            <a:endParaRPr sz="3200">
              <a:latin typeface="Times New Roman"/>
              <a:ea typeface="Times New Roman"/>
              <a:cs typeface="Times New Roman"/>
              <a:sym typeface="Times New Roman"/>
            </a:endParaRPr>
          </a:p>
        </p:txBody>
      </p:sp>
      <p:sp>
        <p:nvSpPr>
          <p:cNvPr id="61" name="Google Shape;61;p14"/>
          <p:cNvSpPr txBox="1"/>
          <p:nvPr/>
        </p:nvSpPr>
        <p:spPr>
          <a:xfrm>
            <a:off x="311700" y="1203750"/>
            <a:ext cx="8832300" cy="3450600"/>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None/>
            </a:pPr>
            <a:r>
              <a:rPr lang="en" sz="2000" b="1">
                <a:solidFill>
                  <a:srgbClr val="000000"/>
                </a:solidFill>
                <a:latin typeface="Times New Roman"/>
                <a:ea typeface="Times New Roman"/>
                <a:cs typeface="Times New Roman"/>
                <a:sym typeface="Times New Roman"/>
              </a:rPr>
              <a:t>Aim :</a:t>
            </a:r>
            <a:r>
              <a:rPr lang="en" sz="2000">
                <a:solidFill>
                  <a:srgbClr val="000000"/>
                </a:solidFill>
                <a:latin typeface="Times New Roman"/>
                <a:ea typeface="Times New Roman"/>
                <a:cs typeface="Times New Roman"/>
                <a:sym typeface="Times New Roman"/>
              </a:rPr>
              <a:t> Creating and enhancing the Generative Adversarial Network(GAN) framework to generate synthetic data in toxicology.</a:t>
            </a:r>
            <a:endParaRPr sz="2000">
              <a:solidFill>
                <a:srgbClr val="000000"/>
              </a:solidFill>
              <a:latin typeface="Gill Sans"/>
              <a:ea typeface="Gill Sans"/>
              <a:cs typeface="Gill Sans"/>
              <a:sym typeface="Gill Sans"/>
            </a:endParaRPr>
          </a:p>
          <a:p>
            <a:pPr marL="228600" lvl="0" indent="-228600" algn="l" rtl="0">
              <a:lnSpc>
                <a:spcPct val="120000"/>
              </a:lnSpc>
              <a:spcBef>
                <a:spcPts val="1000"/>
              </a:spcBef>
              <a:spcAft>
                <a:spcPts val="0"/>
              </a:spcAft>
              <a:buClr>
                <a:srgbClr val="B71E42"/>
              </a:buClr>
              <a:buSzPts val="1800"/>
              <a:buChar char="•"/>
            </a:pPr>
            <a:r>
              <a:rPr lang="en" sz="1800" b="1">
                <a:solidFill>
                  <a:srgbClr val="000000"/>
                </a:solidFill>
                <a:latin typeface="Times New Roman"/>
                <a:ea typeface="Times New Roman"/>
                <a:cs typeface="Times New Roman"/>
                <a:sym typeface="Times New Roman"/>
              </a:rPr>
              <a:t>Key Objectives</a:t>
            </a:r>
            <a:r>
              <a:rPr lang="en" sz="2000" b="1">
                <a:solidFill>
                  <a:srgbClr val="000000"/>
                </a:solidFill>
                <a:latin typeface="Times New Roman"/>
                <a:ea typeface="Times New Roman"/>
                <a:cs typeface="Times New Roman"/>
                <a:sym typeface="Times New Roman"/>
              </a:rPr>
              <a:t>:</a:t>
            </a:r>
            <a:endParaRPr sz="2000">
              <a:solidFill>
                <a:srgbClr val="000000"/>
              </a:solidFill>
              <a:latin typeface="Times New Roman"/>
              <a:ea typeface="Times New Roman"/>
              <a:cs typeface="Times New Roman"/>
              <a:sym typeface="Times New Roman"/>
            </a:endParaRPr>
          </a:p>
          <a:p>
            <a:pPr marL="742950" lvl="1" indent="-285750" algn="l" rtl="0">
              <a:lnSpc>
                <a:spcPct val="120000"/>
              </a:lnSpc>
              <a:spcBef>
                <a:spcPts val="500"/>
              </a:spcBef>
              <a:spcAft>
                <a:spcPts val="0"/>
              </a:spcAft>
              <a:buClr>
                <a:srgbClr val="B71E42"/>
              </a:buClr>
              <a:buSzPts val="1800"/>
              <a:buChar char="•"/>
            </a:pPr>
            <a:r>
              <a:rPr lang="en" sz="1800">
                <a:solidFill>
                  <a:srgbClr val="000000"/>
                </a:solidFill>
                <a:latin typeface="Times New Roman"/>
                <a:ea typeface="Times New Roman"/>
                <a:cs typeface="Times New Roman"/>
                <a:sym typeface="Times New Roman"/>
              </a:rPr>
              <a:t>Using existing Data to Simulate experimental scenarios.</a:t>
            </a:r>
            <a:endParaRPr sz="1800">
              <a:solidFill>
                <a:srgbClr val="000000"/>
              </a:solidFill>
              <a:latin typeface="Gill Sans"/>
              <a:ea typeface="Gill Sans"/>
              <a:cs typeface="Gill Sans"/>
              <a:sym typeface="Gill Sans"/>
            </a:endParaRPr>
          </a:p>
          <a:p>
            <a:pPr marL="742950" lvl="1" indent="-285750" algn="l" rtl="0">
              <a:lnSpc>
                <a:spcPct val="120000"/>
              </a:lnSpc>
              <a:spcBef>
                <a:spcPts val="500"/>
              </a:spcBef>
              <a:spcAft>
                <a:spcPts val="0"/>
              </a:spcAft>
              <a:buClr>
                <a:srgbClr val="B71E42"/>
              </a:buClr>
              <a:buSzPts val="1800"/>
              <a:buChar char="•"/>
            </a:pPr>
            <a:r>
              <a:rPr lang="en" sz="1800">
                <a:solidFill>
                  <a:srgbClr val="000000"/>
                </a:solidFill>
                <a:latin typeface="Times New Roman"/>
                <a:ea typeface="Times New Roman"/>
                <a:cs typeface="Times New Roman"/>
                <a:sym typeface="Times New Roman"/>
              </a:rPr>
              <a:t>Augment datasets while preserving statistical properties.</a:t>
            </a:r>
            <a:endParaRPr sz="1800">
              <a:solidFill>
                <a:srgbClr val="000000"/>
              </a:solidFill>
              <a:latin typeface="Gill Sans"/>
              <a:ea typeface="Gill Sans"/>
              <a:cs typeface="Gill Sans"/>
              <a:sym typeface="Gill Sans"/>
            </a:endParaRPr>
          </a:p>
          <a:p>
            <a:pPr marL="742950" lvl="1" indent="-285750" algn="l" rtl="0">
              <a:lnSpc>
                <a:spcPct val="120000"/>
              </a:lnSpc>
              <a:spcBef>
                <a:spcPts val="500"/>
              </a:spcBef>
              <a:spcAft>
                <a:spcPts val="0"/>
              </a:spcAft>
              <a:buClr>
                <a:srgbClr val="B71E42"/>
              </a:buClr>
              <a:buSzPts val="1800"/>
              <a:buChar char="•"/>
            </a:pPr>
            <a:r>
              <a:rPr lang="en" sz="1800">
                <a:solidFill>
                  <a:srgbClr val="000000"/>
                </a:solidFill>
                <a:latin typeface="Times New Roman"/>
                <a:ea typeface="Times New Roman"/>
                <a:cs typeface="Times New Roman"/>
                <a:sym typeface="Times New Roman"/>
              </a:rPr>
              <a:t>Analyze performance using metrics like RMSE, Cosine Similarity, and KS-Test.</a:t>
            </a:r>
            <a:endParaRPr sz="1800">
              <a:solidFill>
                <a:srgbClr val="000000"/>
              </a:solidFill>
              <a:latin typeface="Gill Sans"/>
              <a:ea typeface="Gill Sans"/>
              <a:cs typeface="Gill Sans"/>
              <a:sym typeface="Gill Sans"/>
            </a:endParaRPr>
          </a:p>
          <a:p>
            <a:pPr marL="228600" lvl="0" indent="-101600" algn="l" rtl="0">
              <a:lnSpc>
                <a:spcPct val="120000"/>
              </a:lnSpc>
              <a:spcBef>
                <a:spcPts val="1000"/>
              </a:spcBef>
              <a:spcAft>
                <a:spcPts val="0"/>
              </a:spcAft>
              <a:buNone/>
            </a:pPr>
            <a:endParaRPr sz="2000">
              <a:solidFill>
                <a:srgbClr val="000000"/>
              </a:solidFill>
              <a:latin typeface="Gill Sans"/>
              <a:ea typeface="Gill Sans"/>
              <a:cs typeface="Gill Sans"/>
              <a:sym typeface="Gill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2"/>
          <p:cNvSpPr txBox="1">
            <a:spLocks noGrp="1"/>
          </p:cNvSpPr>
          <p:nvPr>
            <p:ph type="ctrTitle"/>
          </p:nvPr>
        </p:nvSpPr>
        <p:spPr>
          <a:xfrm>
            <a:off x="196325" y="113725"/>
            <a:ext cx="3869700" cy="425100"/>
          </a:xfrm>
          <a:prstGeom prst="rect">
            <a:avLst/>
          </a:prstGeom>
        </p:spPr>
        <p:txBody>
          <a:bodyPr spcFirstLastPara="1" wrap="square" lIns="91425" tIns="91425" rIns="91425" bIns="91425" anchor="b" anchorCtr="0">
            <a:normAutofit fontScale="90000"/>
          </a:bodyPr>
          <a:lstStyle/>
          <a:p>
            <a:pPr marL="0" lvl="0" indent="0" algn="l" rtl="0">
              <a:lnSpc>
                <a:spcPct val="90000"/>
              </a:lnSpc>
              <a:spcBef>
                <a:spcPts val="0"/>
              </a:spcBef>
              <a:spcAft>
                <a:spcPts val="0"/>
              </a:spcAft>
              <a:buClr>
                <a:schemeClr val="dk1"/>
              </a:buClr>
              <a:buSzPct val="100000"/>
              <a:buFont typeface="Times New Roman"/>
              <a:buNone/>
            </a:pPr>
            <a:r>
              <a:rPr lang="en" sz="2400" b="1">
                <a:latin typeface="Times New Roman"/>
                <a:ea typeface="Times New Roman"/>
                <a:cs typeface="Times New Roman"/>
                <a:sym typeface="Times New Roman"/>
              </a:rPr>
              <a:t>MODEL A - GAN - 3 - Filtered</a:t>
            </a:r>
            <a:endParaRPr sz="2400" b="1">
              <a:latin typeface="Times New Roman"/>
              <a:ea typeface="Times New Roman"/>
              <a:cs typeface="Times New Roman"/>
              <a:sym typeface="Times New Roman"/>
            </a:endParaRPr>
          </a:p>
        </p:txBody>
      </p:sp>
      <p:sp>
        <p:nvSpPr>
          <p:cNvPr id="176" name="Google Shape;176;p32"/>
          <p:cNvSpPr txBox="1"/>
          <p:nvPr/>
        </p:nvSpPr>
        <p:spPr>
          <a:xfrm>
            <a:off x="5198250" y="432725"/>
            <a:ext cx="3834600" cy="32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endParaRPr sz="900">
              <a:solidFill>
                <a:schemeClr val="dk1"/>
              </a:solidFill>
            </a:endParaRPr>
          </a:p>
        </p:txBody>
      </p:sp>
      <p:pic>
        <p:nvPicPr>
          <p:cNvPr id="177" name="Google Shape;177;p32"/>
          <p:cNvPicPr preferRelativeResize="0"/>
          <p:nvPr/>
        </p:nvPicPr>
        <p:blipFill>
          <a:blip r:embed="rId3">
            <a:alphaModFix/>
          </a:blip>
          <a:stretch>
            <a:fillRect/>
          </a:stretch>
        </p:blipFill>
        <p:spPr>
          <a:xfrm>
            <a:off x="0" y="467525"/>
            <a:ext cx="5821010" cy="4082873"/>
          </a:xfrm>
          <a:prstGeom prst="rect">
            <a:avLst/>
          </a:prstGeom>
          <a:noFill/>
          <a:ln>
            <a:noFill/>
          </a:ln>
        </p:spPr>
      </p:pic>
      <p:sp>
        <p:nvSpPr>
          <p:cNvPr id="178" name="Google Shape;178;p32"/>
          <p:cNvSpPr txBox="1"/>
          <p:nvPr/>
        </p:nvSpPr>
        <p:spPr>
          <a:xfrm>
            <a:off x="5857175" y="270125"/>
            <a:ext cx="2893200" cy="4168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Clr>
                <a:schemeClr val="dk1"/>
              </a:buClr>
              <a:buSzPts val="1100"/>
              <a:buFont typeface="Arial"/>
              <a:buNone/>
            </a:pPr>
            <a:r>
              <a:rPr lang="en" sz="800" b="1">
                <a:solidFill>
                  <a:schemeClr val="dk1"/>
                </a:solidFill>
              </a:rPr>
              <a:t>Key Steps in the Filtering Process:</a:t>
            </a:r>
            <a:endParaRPr sz="800" b="1">
              <a:solidFill>
                <a:schemeClr val="dk1"/>
              </a:solidFill>
            </a:endParaRPr>
          </a:p>
          <a:p>
            <a:pPr marL="457200" lvl="0" indent="-279400" algn="l" rtl="0">
              <a:lnSpc>
                <a:spcPct val="115000"/>
              </a:lnSpc>
              <a:spcBef>
                <a:spcPts val="1200"/>
              </a:spcBef>
              <a:spcAft>
                <a:spcPts val="0"/>
              </a:spcAft>
              <a:buClr>
                <a:schemeClr val="dk1"/>
              </a:buClr>
              <a:buSzPts val="800"/>
              <a:buAutoNum type="arabicPeriod"/>
            </a:pPr>
            <a:r>
              <a:rPr lang="en" sz="800" b="1">
                <a:solidFill>
                  <a:schemeClr val="dk1"/>
                </a:solidFill>
              </a:rPr>
              <a:t>Distance Calculation:</a:t>
            </a:r>
            <a:endParaRPr sz="800" b="1">
              <a:solidFill>
                <a:schemeClr val="dk1"/>
              </a:solidFill>
            </a:endParaRPr>
          </a:p>
          <a:p>
            <a:pPr marL="914400" lvl="1" indent="-279400" algn="l" rtl="0">
              <a:lnSpc>
                <a:spcPct val="115000"/>
              </a:lnSpc>
              <a:spcBef>
                <a:spcPts val="0"/>
              </a:spcBef>
              <a:spcAft>
                <a:spcPts val="0"/>
              </a:spcAft>
              <a:buClr>
                <a:schemeClr val="dk1"/>
              </a:buClr>
              <a:buSzPts val="800"/>
              <a:buChar char="○"/>
            </a:pPr>
            <a:r>
              <a:rPr lang="en" sz="800">
                <a:solidFill>
                  <a:schemeClr val="dk1"/>
                </a:solidFill>
              </a:rPr>
              <a:t>Calculate the Euclidean distance between each generated point and the real data points to quantify similarity.</a:t>
            </a:r>
            <a:endParaRPr sz="800">
              <a:solidFill>
                <a:schemeClr val="dk1"/>
              </a:solidFill>
            </a:endParaRPr>
          </a:p>
          <a:p>
            <a:pPr marL="457200" lvl="0" indent="-279400" algn="l" rtl="0">
              <a:lnSpc>
                <a:spcPct val="115000"/>
              </a:lnSpc>
              <a:spcBef>
                <a:spcPts val="0"/>
              </a:spcBef>
              <a:spcAft>
                <a:spcPts val="0"/>
              </a:spcAft>
              <a:buClr>
                <a:schemeClr val="dk1"/>
              </a:buClr>
              <a:buSzPts val="800"/>
              <a:buAutoNum type="arabicPeriod"/>
            </a:pPr>
            <a:r>
              <a:rPr lang="en" sz="800" b="1">
                <a:solidFill>
                  <a:schemeClr val="dk1"/>
                </a:solidFill>
              </a:rPr>
              <a:t>Thresholding for Outlier Removal:</a:t>
            </a:r>
            <a:endParaRPr sz="800" b="1">
              <a:solidFill>
                <a:schemeClr val="dk1"/>
              </a:solidFill>
            </a:endParaRPr>
          </a:p>
          <a:p>
            <a:pPr marL="914400" lvl="1" indent="-279400" algn="l" rtl="0">
              <a:lnSpc>
                <a:spcPct val="115000"/>
              </a:lnSpc>
              <a:spcBef>
                <a:spcPts val="0"/>
              </a:spcBef>
              <a:spcAft>
                <a:spcPts val="0"/>
              </a:spcAft>
              <a:buClr>
                <a:schemeClr val="dk1"/>
              </a:buClr>
              <a:buSzPts val="800"/>
              <a:buChar char="○"/>
            </a:pPr>
            <a:r>
              <a:rPr lang="en" sz="800">
                <a:solidFill>
                  <a:schemeClr val="dk1"/>
                </a:solidFill>
              </a:rPr>
              <a:t>Apply a 90th percentile threshold on the calculated distances to identify and retain the generated points that are closest to the real data.</a:t>
            </a:r>
            <a:endParaRPr sz="800">
              <a:solidFill>
                <a:schemeClr val="dk1"/>
              </a:solidFill>
            </a:endParaRPr>
          </a:p>
          <a:p>
            <a:pPr marL="457200" lvl="0" indent="-279400" algn="l" rtl="0">
              <a:lnSpc>
                <a:spcPct val="115000"/>
              </a:lnSpc>
              <a:spcBef>
                <a:spcPts val="0"/>
              </a:spcBef>
              <a:spcAft>
                <a:spcPts val="0"/>
              </a:spcAft>
              <a:buClr>
                <a:schemeClr val="dk1"/>
              </a:buClr>
              <a:buSzPts val="800"/>
              <a:buAutoNum type="arabicPeriod"/>
            </a:pPr>
            <a:r>
              <a:rPr lang="en" sz="800" b="1">
                <a:solidFill>
                  <a:schemeClr val="dk1"/>
                </a:solidFill>
              </a:rPr>
              <a:t>t-SNE Visualization:</a:t>
            </a:r>
            <a:endParaRPr sz="800" b="1">
              <a:solidFill>
                <a:schemeClr val="dk1"/>
              </a:solidFill>
            </a:endParaRPr>
          </a:p>
          <a:p>
            <a:pPr marL="914400" lvl="1" indent="-279400" algn="l" rtl="0">
              <a:lnSpc>
                <a:spcPct val="115000"/>
              </a:lnSpc>
              <a:spcBef>
                <a:spcPts val="0"/>
              </a:spcBef>
              <a:spcAft>
                <a:spcPts val="0"/>
              </a:spcAft>
              <a:buClr>
                <a:schemeClr val="dk1"/>
              </a:buClr>
              <a:buSzPts val="800"/>
              <a:buChar char="○"/>
            </a:pPr>
            <a:r>
              <a:rPr lang="en" sz="800">
                <a:solidFill>
                  <a:schemeClr val="dk1"/>
                </a:solidFill>
              </a:rPr>
              <a:t>Utilize t-SNE to project the high-dimensional data onto two dimensions, focusing on comparing the 'Real' and 'Filtered Generated' data to demonstrate improved alignment and consistency.</a:t>
            </a:r>
            <a:endParaRPr sz="800">
              <a:solidFill>
                <a:schemeClr val="dk1"/>
              </a:solidFill>
            </a:endParaRPr>
          </a:p>
          <a:p>
            <a:pPr marL="0" lvl="0" indent="0" algn="l" rtl="0">
              <a:lnSpc>
                <a:spcPct val="115000"/>
              </a:lnSpc>
              <a:spcBef>
                <a:spcPts val="1200"/>
              </a:spcBef>
              <a:spcAft>
                <a:spcPts val="0"/>
              </a:spcAft>
              <a:buNone/>
            </a:pPr>
            <a:r>
              <a:rPr lang="en" sz="800" b="1">
                <a:solidFill>
                  <a:schemeClr val="dk1"/>
                </a:solidFill>
              </a:rPr>
              <a:t>Results: </a:t>
            </a:r>
            <a:r>
              <a:rPr lang="en" sz="800">
                <a:solidFill>
                  <a:schemeClr val="dk1"/>
                </a:solidFill>
              </a:rPr>
              <a:t>The filtered t-SNE plot shows a tighter clustering of generated data around the real data clusters, indicating successful removal of aberrant generated examples and enhanced data quality.</a:t>
            </a:r>
            <a:endParaRPr sz="800">
              <a:solidFill>
                <a:schemeClr val="dk1"/>
              </a:solidFill>
            </a:endParaRPr>
          </a:p>
          <a:p>
            <a:pPr marL="0" lvl="0" indent="0" algn="l" rtl="0">
              <a:lnSpc>
                <a:spcPct val="115000"/>
              </a:lnSpc>
              <a:spcBef>
                <a:spcPts val="1200"/>
              </a:spcBef>
              <a:spcAft>
                <a:spcPts val="1200"/>
              </a:spcAft>
              <a:buNone/>
            </a:pPr>
            <a:r>
              <a:rPr lang="en" sz="800" b="1">
                <a:solidFill>
                  <a:schemeClr val="dk1"/>
                </a:solidFill>
              </a:rPr>
              <a:t>Implications: </a:t>
            </a:r>
            <a:r>
              <a:rPr lang="en" sz="800">
                <a:solidFill>
                  <a:schemeClr val="dk1"/>
                </a:solidFill>
              </a:rPr>
              <a:t>This advanced filtering enhances the model's utility by ensuring that the generated data more accurately reflects the characteristics of the real data, crucial for reliable applications and further model validation.</a:t>
            </a:r>
            <a:endParaRPr sz="800">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3"/>
          <p:cNvSpPr txBox="1">
            <a:spLocks noGrp="1"/>
          </p:cNvSpPr>
          <p:nvPr>
            <p:ph type="ctrTitle"/>
          </p:nvPr>
        </p:nvSpPr>
        <p:spPr>
          <a:xfrm>
            <a:off x="311700" y="346950"/>
            <a:ext cx="8520600" cy="779400"/>
          </a:xfrm>
          <a:prstGeom prst="rect">
            <a:avLst/>
          </a:prstGeom>
        </p:spPr>
        <p:txBody>
          <a:bodyPr spcFirstLastPara="1" wrap="square" lIns="91425" tIns="91425" rIns="91425" bIns="91425" anchor="b" anchorCtr="0">
            <a:normAutofit/>
          </a:bodyPr>
          <a:lstStyle/>
          <a:p>
            <a:pPr marL="0" lvl="0" indent="0" algn="l" rtl="0">
              <a:lnSpc>
                <a:spcPct val="90000"/>
              </a:lnSpc>
              <a:spcBef>
                <a:spcPts val="0"/>
              </a:spcBef>
              <a:spcAft>
                <a:spcPts val="0"/>
              </a:spcAft>
              <a:buClr>
                <a:schemeClr val="dk1"/>
              </a:buClr>
              <a:buSzPts val="2400"/>
              <a:buFont typeface="Times New Roman"/>
              <a:buNone/>
            </a:pPr>
            <a:r>
              <a:rPr lang="en" sz="2400" b="1">
                <a:latin typeface="Times New Roman"/>
                <a:ea typeface="Times New Roman"/>
                <a:cs typeface="Times New Roman"/>
                <a:sym typeface="Times New Roman"/>
              </a:rPr>
              <a:t>MODEL A</a:t>
            </a:r>
            <a:endParaRPr sz="2400" b="1">
              <a:latin typeface="Times New Roman"/>
              <a:ea typeface="Times New Roman"/>
              <a:cs typeface="Times New Roman"/>
              <a:sym typeface="Times New Roman"/>
            </a:endParaRPr>
          </a:p>
        </p:txBody>
      </p:sp>
      <p:pic>
        <p:nvPicPr>
          <p:cNvPr id="184" name="Google Shape;184;p33"/>
          <p:cNvPicPr preferRelativeResize="0">
            <a:picLocks noGrp="1"/>
          </p:cNvPicPr>
          <p:nvPr>
            <p:ph type="body" idx="4294967295"/>
          </p:nvPr>
        </p:nvPicPr>
        <p:blipFill rotWithShape="1">
          <a:blip r:embed="rId3">
            <a:alphaModFix/>
          </a:blip>
          <a:srcRect/>
          <a:stretch/>
        </p:blipFill>
        <p:spPr>
          <a:xfrm>
            <a:off x="311700" y="1467774"/>
            <a:ext cx="4144200" cy="3132600"/>
          </a:xfrm>
          <a:prstGeom prst="rect">
            <a:avLst/>
          </a:prstGeom>
          <a:noFill/>
          <a:ln>
            <a:noFill/>
          </a:ln>
        </p:spPr>
      </p:pic>
      <p:pic>
        <p:nvPicPr>
          <p:cNvPr id="185" name="Google Shape;185;p33"/>
          <p:cNvPicPr preferRelativeResize="0">
            <a:picLocks noGrp="1"/>
          </p:cNvPicPr>
          <p:nvPr>
            <p:ph type="body" idx="4294967295"/>
          </p:nvPr>
        </p:nvPicPr>
        <p:blipFill rotWithShape="1">
          <a:blip r:embed="rId4">
            <a:alphaModFix/>
          </a:blip>
          <a:srcRect/>
          <a:stretch/>
        </p:blipFill>
        <p:spPr>
          <a:xfrm>
            <a:off x="4677600" y="1467774"/>
            <a:ext cx="4154700" cy="3132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4"/>
          <p:cNvSpPr txBox="1">
            <a:spLocks noGrp="1"/>
          </p:cNvSpPr>
          <p:nvPr>
            <p:ph type="ctrTitle"/>
          </p:nvPr>
        </p:nvSpPr>
        <p:spPr>
          <a:xfrm>
            <a:off x="311700" y="359125"/>
            <a:ext cx="8520600" cy="517500"/>
          </a:xfrm>
          <a:prstGeom prst="rect">
            <a:avLst/>
          </a:prstGeom>
        </p:spPr>
        <p:txBody>
          <a:bodyPr spcFirstLastPara="1" wrap="square" lIns="91425" tIns="91425" rIns="91425" bIns="91425" anchor="b" anchorCtr="0">
            <a:normAutofit/>
          </a:bodyPr>
          <a:lstStyle/>
          <a:p>
            <a:pPr marL="0" lvl="0" indent="0" algn="l" rtl="0">
              <a:lnSpc>
                <a:spcPct val="90000"/>
              </a:lnSpc>
              <a:spcBef>
                <a:spcPts val="0"/>
              </a:spcBef>
              <a:spcAft>
                <a:spcPts val="0"/>
              </a:spcAft>
              <a:buNone/>
            </a:pPr>
            <a:r>
              <a:rPr lang="en" sz="2400" b="1">
                <a:latin typeface="Times New Roman"/>
                <a:ea typeface="Times New Roman"/>
                <a:cs typeface="Times New Roman"/>
                <a:sym typeface="Times New Roman"/>
              </a:rPr>
              <a:t>MODEL B:</a:t>
            </a:r>
            <a:endParaRPr sz="2400" b="1">
              <a:latin typeface="Times New Roman"/>
              <a:ea typeface="Times New Roman"/>
              <a:cs typeface="Times New Roman"/>
              <a:sym typeface="Times New Roman"/>
            </a:endParaRPr>
          </a:p>
        </p:txBody>
      </p:sp>
      <p:pic>
        <p:nvPicPr>
          <p:cNvPr id="191" name="Google Shape;191;p34"/>
          <p:cNvPicPr preferRelativeResize="0">
            <a:picLocks noGrp="1"/>
          </p:cNvPicPr>
          <p:nvPr>
            <p:ph type="body" idx="4294967295"/>
          </p:nvPr>
        </p:nvPicPr>
        <p:blipFill rotWithShape="1">
          <a:blip r:embed="rId3">
            <a:alphaModFix/>
          </a:blip>
          <a:srcRect/>
          <a:stretch/>
        </p:blipFill>
        <p:spPr>
          <a:xfrm>
            <a:off x="311700" y="1395750"/>
            <a:ext cx="4048200" cy="2991900"/>
          </a:xfrm>
          <a:prstGeom prst="rect">
            <a:avLst/>
          </a:prstGeom>
          <a:noFill/>
          <a:ln>
            <a:noFill/>
          </a:ln>
        </p:spPr>
      </p:pic>
      <p:pic>
        <p:nvPicPr>
          <p:cNvPr id="192" name="Google Shape;192;p34"/>
          <p:cNvPicPr preferRelativeResize="0">
            <a:picLocks noGrp="1"/>
          </p:cNvPicPr>
          <p:nvPr>
            <p:ph type="body" idx="4294967295"/>
          </p:nvPr>
        </p:nvPicPr>
        <p:blipFill rotWithShape="1">
          <a:blip r:embed="rId4">
            <a:alphaModFix/>
          </a:blip>
          <a:srcRect/>
          <a:stretch/>
        </p:blipFill>
        <p:spPr>
          <a:xfrm>
            <a:off x="4572000" y="1395749"/>
            <a:ext cx="4048200" cy="2991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5"/>
          <p:cNvSpPr txBox="1"/>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20" b="1">
                <a:solidFill>
                  <a:srgbClr val="000000"/>
                </a:solidFill>
                <a:latin typeface="Times New Roman"/>
                <a:ea typeface="Times New Roman"/>
                <a:cs typeface="Times New Roman"/>
                <a:sym typeface="Times New Roman"/>
              </a:rPr>
              <a:t>Model Name - ToxiGAN</a:t>
            </a:r>
            <a:endParaRPr sz="2420" b="1">
              <a:solidFill>
                <a:srgbClr val="000000"/>
              </a:solidFill>
              <a:latin typeface="Times New Roman"/>
              <a:ea typeface="Times New Roman"/>
              <a:cs typeface="Times New Roman"/>
              <a:sym typeface="Times New Roman"/>
            </a:endParaRPr>
          </a:p>
        </p:txBody>
      </p:sp>
      <p:sp>
        <p:nvSpPr>
          <p:cNvPr id="198" name="Google Shape;198;p35"/>
          <p:cNvSpPr txBox="1"/>
          <p:nvPr/>
        </p:nvSpPr>
        <p:spPr>
          <a:xfrm>
            <a:off x="311700" y="1151675"/>
            <a:ext cx="8520600" cy="3627300"/>
          </a:xfrm>
          <a:prstGeom prst="rect">
            <a:avLst/>
          </a:prstGeom>
          <a:noFill/>
          <a:ln>
            <a:noFill/>
          </a:ln>
        </p:spPr>
        <p:txBody>
          <a:bodyPr spcFirstLastPara="1" wrap="square" lIns="91425" tIns="91425" rIns="91425" bIns="91425" anchor="t" anchorCtr="0">
            <a:normAutofit/>
          </a:bodyPr>
          <a:lstStyle/>
          <a:p>
            <a:pPr marL="457200" lvl="0" indent="-342900" algn="just" rtl="0">
              <a:lnSpc>
                <a:spcPct val="150000"/>
              </a:lnSpc>
              <a:spcBef>
                <a:spcPts val="120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Pre-processed data into a TSV file containing 321 records for 5 drugs.</a:t>
            </a:r>
            <a:endParaRPr sz="1800">
              <a:solidFill>
                <a:srgbClr val="000000"/>
              </a:solidFill>
              <a:latin typeface="Times New Roman"/>
              <a:ea typeface="Times New Roman"/>
              <a:cs typeface="Times New Roman"/>
              <a:sym typeface="Times New Roman"/>
            </a:endParaRPr>
          </a:p>
          <a:p>
            <a:pPr marL="457200" lvl="0" indent="-342900" algn="just" rtl="0">
              <a:lnSpc>
                <a:spcPct val="150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Modified molecular descriptor file using Python to create a large dataset.</a:t>
            </a:r>
            <a:endParaRPr sz="1800">
              <a:solidFill>
                <a:srgbClr val="000000"/>
              </a:solidFill>
              <a:latin typeface="Times New Roman"/>
              <a:ea typeface="Times New Roman"/>
              <a:cs typeface="Times New Roman"/>
              <a:sym typeface="Times New Roman"/>
            </a:endParaRPr>
          </a:p>
          <a:p>
            <a:pPr marL="457200" lvl="0" indent="-342900" algn="just" rtl="0">
              <a:lnSpc>
                <a:spcPct val="150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Python for scripting and NVIDIA GeForce RTX 3080 for accelerated training.</a:t>
            </a:r>
            <a:endParaRPr sz="1800">
              <a:solidFill>
                <a:srgbClr val="000000"/>
              </a:solidFill>
              <a:latin typeface="Times New Roman"/>
              <a:ea typeface="Times New Roman"/>
              <a:cs typeface="Times New Roman"/>
              <a:sym typeface="Times New Roman"/>
            </a:endParaRPr>
          </a:p>
          <a:p>
            <a:pPr marL="457200" lvl="0" indent="-342900" algn="just" rtl="0">
              <a:lnSpc>
                <a:spcPct val="150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Focused on maintaining data quality and structural integrity throughout the process</a:t>
            </a:r>
            <a:endParaRPr sz="1800">
              <a:solidFill>
                <a:srgbClr val="000000"/>
              </a:solidFill>
              <a:latin typeface="Times New Roman"/>
              <a:ea typeface="Times New Roman"/>
              <a:cs typeface="Times New Roman"/>
              <a:sym typeface="Times New Roman"/>
            </a:endParaRPr>
          </a:p>
          <a:p>
            <a:pPr marL="457200" lvl="0" indent="-342900" algn="just" rtl="0">
              <a:lnSpc>
                <a:spcPct val="150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Convergence is a point where the generator produces data indistinguishable from real data, and the discriminator can no longer tell them apart.</a:t>
            </a:r>
            <a:endParaRPr sz="1800">
              <a:solidFill>
                <a:srgbClr val="000000"/>
              </a:solidFill>
              <a:latin typeface="Times New Roman"/>
              <a:ea typeface="Times New Roman"/>
              <a:cs typeface="Times New Roman"/>
              <a:sym typeface="Times New Roman"/>
            </a:endParaRPr>
          </a:p>
          <a:p>
            <a:pPr marL="457200" lvl="0" indent="-342900" algn="just" rtl="0">
              <a:lnSpc>
                <a:spcPct val="150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Obtaining convergence has been a crucial part in building this model.</a:t>
            </a:r>
            <a:endParaRPr sz="1800">
              <a:solidFill>
                <a:srgbClr val="000000"/>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6"/>
          <p:cNvSpPr txBox="1"/>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lnSpc>
                <a:spcPct val="115000"/>
              </a:lnSpc>
              <a:spcBef>
                <a:spcPts val="0"/>
              </a:spcBef>
              <a:spcAft>
                <a:spcPts val="1200"/>
              </a:spcAft>
              <a:buNone/>
            </a:pPr>
            <a:r>
              <a:rPr lang="en" sz="2400" b="1">
                <a:solidFill>
                  <a:srgbClr val="000000"/>
                </a:solidFill>
                <a:latin typeface="Times New Roman"/>
                <a:ea typeface="Times New Roman"/>
                <a:cs typeface="Times New Roman"/>
                <a:sym typeface="Times New Roman"/>
              </a:rPr>
              <a:t>TRAINING</a:t>
            </a:r>
            <a:endParaRPr sz="2800">
              <a:solidFill>
                <a:srgbClr val="000000"/>
              </a:solidFill>
            </a:endParaRPr>
          </a:p>
        </p:txBody>
      </p:sp>
      <p:sp>
        <p:nvSpPr>
          <p:cNvPr id="204" name="Google Shape;204;p36"/>
          <p:cNvSpPr txBox="1"/>
          <p:nvPr/>
        </p:nvSpPr>
        <p:spPr>
          <a:xfrm>
            <a:off x="311700" y="1017725"/>
            <a:ext cx="3054900" cy="35511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Real data and generated data are distinctly clustered, reflecting a lack of overlap or similarity.</a:t>
            </a:r>
            <a:endParaRPr sz="1800">
              <a:solidFill>
                <a:srgbClr val="000000"/>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Model has not yet achieved a meaningful convergence.</a:t>
            </a:r>
            <a:endParaRPr sz="1800">
              <a:solidFill>
                <a:srgbClr val="000000"/>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Need for proper parameter tuning to improve the model.</a:t>
            </a:r>
            <a:endParaRPr sz="1800">
              <a:solidFill>
                <a:srgbClr val="000000"/>
              </a:solidFill>
              <a:latin typeface="Times New Roman"/>
              <a:ea typeface="Times New Roman"/>
              <a:cs typeface="Times New Roman"/>
              <a:sym typeface="Times New Roman"/>
            </a:endParaRPr>
          </a:p>
        </p:txBody>
      </p:sp>
      <p:pic>
        <p:nvPicPr>
          <p:cNvPr id="205" name="Google Shape;205;p36"/>
          <p:cNvPicPr preferRelativeResize="0">
            <a:picLocks noGrp="1"/>
          </p:cNvPicPr>
          <p:nvPr>
            <p:ph type="body" idx="4294967295"/>
          </p:nvPr>
        </p:nvPicPr>
        <p:blipFill rotWithShape="1">
          <a:blip r:embed="rId3">
            <a:alphaModFix/>
          </a:blip>
          <a:srcRect/>
          <a:stretch/>
        </p:blipFill>
        <p:spPr>
          <a:xfrm>
            <a:off x="3622896" y="1152475"/>
            <a:ext cx="5114400" cy="3856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7"/>
          <p:cNvSpPr txBox="1"/>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lnSpc>
                <a:spcPct val="115000"/>
              </a:lnSpc>
              <a:spcBef>
                <a:spcPts val="0"/>
              </a:spcBef>
              <a:spcAft>
                <a:spcPts val="1200"/>
              </a:spcAft>
              <a:buNone/>
            </a:pPr>
            <a:r>
              <a:rPr lang="en" sz="2400" b="1">
                <a:solidFill>
                  <a:srgbClr val="000000"/>
                </a:solidFill>
                <a:latin typeface="Times New Roman"/>
                <a:ea typeface="Times New Roman"/>
                <a:cs typeface="Times New Roman"/>
                <a:sym typeface="Times New Roman"/>
              </a:rPr>
              <a:t>Parameter Tuning:</a:t>
            </a:r>
            <a:endParaRPr sz="2400">
              <a:solidFill>
                <a:srgbClr val="000000"/>
              </a:solidFill>
              <a:latin typeface="Times New Roman"/>
              <a:ea typeface="Times New Roman"/>
              <a:cs typeface="Times New Roman"/>
              <a:sym typeface="Times New Roman"/>
            </a:endParaRPr>
          </a:p>
        </p:txBody>
      </p:sp>
      <p:sp>
        <p:nvSpPr>
          <p:cNvPr id="211" name="Google Shape;211;p37"/>
          <p:cNvSpPr txBox="1"/>
          <p:nvPr/>
        </p:nvSpPr>
        <p:spPr>
          <a:xfrm>
            <a:off x="281925" y="1217900"/>
            <a:ext cx="8520600" cy="21735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120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Learning Rate: −7 (Ensures efficient convergence)</a:t>
            </a:r>
            <a:endParaRPr sz="1800">
              <a:solidFill>
                <a:srgbClr val="000000"/>
              </a:solidFill>
              <a:latin typeface="Times New Roman"/>
              <a:ea typeface="Times New Roman"/>
              <a:cs typeface="Times New Roman"/>
              <a:sym typeface="Times New Roman"/>
            </a:endParaRPr>
          </a:p>
          <a:p>
            <a:pPr marL="457200" lvl="0" indent="-342900" algn="l" rtl="0">
              <a:lnSpc>
                <a:spcPct val="150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Lambda_GR: 0.7 (Maintains structural properties)</a:t>
            </a:r>
            <a:endParaRPr sz="1800">
              <a:solidFill>
                <a:srgbClr val="000000"/>
              </a:solidFill>
              <a:latin typeface="Times New Roman"/>
              <a:ea typeface="Times New Roman"/>
              <a:cs typeface="Times New Roman"/>
              <a:sym typeface="Times New Roman"/>
            </a:endParaRPr>
          </a:p>
          <a:p>
            <a:pPr marL="457200" lvl="0" indent="-342900" algn="l" rtl="0">
              <a:lnSpc>
                <a:spcPct val="150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Lambda_GP: 5 (ensures strong gradient penalty)</a:t>
            </a:r>
            <a:endParaRPr sz="1800">
              <a:solidFill>
                <a:srgbClr val="000000"/>
              </a:solidFill>
              <a:latin typeface="Times New Roman"/>
              <a:ea typeface="Times New Roman"/>
              <a:cs typeface="Times New Roman"/>
              <a:sym typeface="Times New Roman"/>
            </a:endParaRPr>
          </a:p>
          <a:p>
            <a:pPr marL="457200" lvl="0" indent="-342900" algn="l" rtl="0">
              <a:lnSpc>
                <a:spcPct val="150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n_critic: 2 (Improves model stability)</a:t>
            </a:r>
            <a:endParaRPr sz="1800">
              <a:solidFill>
                <a:srgbClr val="000000"/>
              </a:solidFill>
              <a:latin typeface="Times New Roman"/>
              <a:ea typeface="Times New Roman"/>
              <a:cs typeface="Times New Roman"/>
              <a:sym typeface="Times New Roman"/>
            </a:endParaRPr>
          </a:p>
          <a:p>
            <a:pPr marL="457200" lvl="0" indent="-342900" algn="l" rtl="0">
              <a:lnSpc>
                <a:spcPct val="150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Dropout Layers: 0.3 (Prevents overfitting)</a:t>
            </a:r>
            <a:endParaRPr sz="1800">
              <a:solidFill>
                <a:srgbClr val="595959"/>
              </a:solidFill>
              <a:latin typeface="Times New Roman"/>
              <a:ea typeface="Times New Roman"/>
              <a:cs typeface="Times New Roman"/>
              <a:sym typeface="Times New Roman"/>
            </a:endParaRPr>
          </a:p>
        </p:txBody>
      </p:sp>
      <p:sp>
        <p:nvSpPr>
          <p:cNvPr id="212" name="Google Shape;212;p37"/>
          <p:cNvSpPr txBox="1"/>
          <p:nvPr/>
        </p:nvSpPr>
        <p:spPr>
          <a:xfrm>
            <a:off x="885775" y="4235375"/>
            <a:ext cx="3408900" cy="7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rgbClr val="595959"/>
              </a:solidFill>
            </a:endParaRPr>
          </a:p>
          <a:p>
            <a:pPr marL="0" lvl="0" indent="0" algn="l" rtl="0">
              <a:spcBef>
                <a:spcPts val="0"/>
              </a:spcBef>
              <a:spcAft>
                <a:spcPts val="0"/>
              </a:spcAft>
              <a:buNone/>
            </a:pPr>
            <a:endParaRPr sz="1800">
              <a:solidFill>
                <a:srgbClr val="595959"/>
              </a:solidFill>
            </a:endParaRPr>
          </a:p>
          <a:p>
            <a:pPr marL="0" lvl="0" indent="0" algn="l" rtl="0">
              <a:spcBef>
                <a:spcPts val="0"/>
              </a:spcBef>
              <a:spcAft>
                <a:spcPts val="0"/>
              </a:spcAft>
              <a:buNone/>
            </a:pPr>
            <a:endParaRPr sz="1800">
              <a:solidFill>
                <a:srgbClr val="595959"/>
              </a:solidFill>
            </a:endParaRPr>
          </a:p>
        </p:txBody>
      </p:sp>
      <p:sp>
        <p:nvSpPr>
          <p:cNvPr id="213" name="Google Shape;213;p37"/>
          <p:cNvSpPr txBox="1"/>
          <p:nvPr/>
        </p:nvSpPr>
        <p:spPr>
          <a:xfrm>
            <a:off x="7387025" y="3929275"/>
            <a:ext cx="1250700" cy="37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rgbClr val="595959"/>
              </a:solidFill>
            </a:endParaRPr>
          </a:p>
          <a:p>
            <a:pPr marL="0" lvl="0" indent="0" algn="l" rtl="0">
              <a:spcBef>
                <a:spcPts val="0"/>
              </a:spcBef>
              <a:spcAft>
                <a:spcPts val="0"/>
              </a:spcAft>
              <a:buNone/>
            </a:pPr>
            <a:endParaRPr sz="1800">
              <a:solidFill>
                <a:srgbClr val="595959"/>
              </a:solidFill>
            </a:endParaRPr>
          </a:p>
        </p:txBody>
      </p:sp>
      <p:sp>
        <p:nvSpPr>
          <p:cNvPr id="214" name="Google Shape;214;p37"/>
          <p:cNvSpPr txBox="1"/>
          <p:nvPr/>
        </p:nvSpPr>
        <p:spPr>
          <a:xfrm>
            <a:off x="6039825" y="2343250"/>
            <a:ext cx="1078800" cy="31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rgbClr val="595959"/>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8"/>
          <p:cNvSpPr txBox="1"/>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420" b="1">
                <a:solidFill>
                  <a:srgbClr val="000000"/>
                </a:solidFill>
                <a:latin typeface="Times New Roman"/>
                <a:ea typeface="Times New Roman"/>
                <a:cs typeface="Times New Roman"/>
                <a:sym typeface="Times New Roman"/>
              </a:rPr>
              <a:t>Initial Run</a:t>
            </a:r>
            <a:endParaRPr sz="2420" b="1">
              <a:solidFill>
                <a:srgbClr val="000000"/>
              </a:solidFill>
              <a:latin typeface="Times New Roman"/>
              <a:ea typeface="Times New Roman"/>
              <a:cs typeface="Times New Roman"/>
              <a:sym typeface="Times New Roman"/>
            </a:endParaRPr>
          </a:p>
        </p:txBody>
      </p:sp>
      <p:sp>
        <p:nvSpPr>
          <p:cNvPr id="220" name="Google Shape;220;p38"/>
          <p:cNvSpPr txBox="1"/>
          <p:nvPr/>
        </p:nvSpPr>
        <p:spPr>
          <a:xfrm>
            <a:off x="311700" y="1245500"/>
            <a:ext cx="8401500" cy="906600"/>
          </a:xfrm>
          <a:prstGeom prst="rect">
            <a:avLst/>
          </a:prstGeom>
          <a:noFill/>
          <a:ln>
            <a:noFill/>
          </a:ln>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Used 10,000 epochs for baseline results. Generated data shows an initial structural and distributional alignment with gaps in the distribution.</a:t>
            </a:r>
            <a:endParaRPr sz="1800">
              <a:solidFill>
                <a:srgbClr val="000000"/>
              </a:solidFill>
              <a:latin typeface="Times New Roman"/>
              <a:ea typeface="Times New Roman"/>
              <a:cs typeface="Times New Roman"/>
              <a:sym typeface="Times New Roman"/>
            </a:endParaRPr>
          </a:p>
        </p:txBody>
      </p:sp>
      <p:pic>
        <p:nvPicPr>
          <p:cNvPr id="221" name="Google Shape;221;p38"/>
          <p:cNvPicPr preferRelativeResize="0"/>
          <p:nvPr/>
        </p:nvPicPr>
        <p:blipFill rotWithShape="1">
          <a:blip r:embed="rId3">
            <a:alphaModFix/>
          </a:blip>
          <a:srcRect t="3474" r="11723"/>
          <a:stretch/>
        </p:blipFill>
        <p:spPr>
          <a:xfrm>
            <a:off x="0" y="2445600"/>
            <a:ext cx="4572001" cy="2706081"/>
          </a:xfrm>
          <a:prstGeom prst="rect">
            <a:avLst/>
          </a:prstGeom>
          <a:noFill/>
          <a:ln>
            <a:noFill/>
          </a:ln>
        </p:spPr>
      </p:pic>
      <p:pic>
        <p:nvPicPr>
          <p:cNvPr id="222" name="Google Shape;222;p38"/>
          <p:cNvPicPr preferRelativeResize="0"/>
          <p:nvPr/>
        </p:nvPicPr>
        <p:blipFill>
          <a:blip r:embed="rId4">
            <a:alphaModFix/>
          </a:blip>
          <a:stretch>
            <a:fillRect/>
          </a:stretch>
        </p:blipFill>
        <p:spPr>
          <a:xfrm>
            <a:off x="4419600" y="2466849"/>
            <a:ext cx="4293600" cy="25038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9"/>
          <p:cNvSpPr txBox="1"/>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420" b="1">
                <a:solidFill>
                  <a:srgbClr val="000000"/>
                </a:solidFill>
                <a:latin typeface="Times New Roman"/>
                <a:ea typeface="Times New Roman"/>
                <a:cs typeface="Times New Roman"/>
                <a:sym typeface="Times New Roman"/>
              </a:rPr>
              <a:t>Extended Run</a:t>
            </a:r>
            <a:endParaRPr sz="2420" b="1">
              <a:solidFill>
                <a:srgbClr val="000000"/>
              </a:solidFill>
              <a:latin typeface="Times New Roman"/>
              <a:ea typeface="Times New Roman"/>
              <a:cs typeface="Times New Roman"/>
              <a:sym typeface="Times New Roman"/>
            </a:endParaRPr>
          </a:p>
        </p:txBody>
      </p:sp>
      <p:sp>
        <p:nvSpPr>
          <p:cNvPr id="228" name="Google Shape;228;p39"/>
          <p:cNvSpPr txBox="1"/>
          <p:nvPr/>
        </p:nvSpPr>
        <p:spPr>
          <a:xfrm>
            <a:off x="202250" y="1017725"/>
            <a:ext cx="8729700" cy="946800"/>
          </a:xfrm>
          <a:prstGeom prst="rect">
            <a:avLst/>
          </a:prstGeom>
          <a:noFill/>
          <a:ln>
            <a:noFill/>
          </a:ln>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Used 100,000 epochs</a:t>
            </a:r>
            <a:r>
              <a:rPr lang="en" sz="1800">
                <a:latin typeface="Times New Roman"/>
                <a:ea typeface="Times New Roman"/>
                <a:cs typeface="Times New Roman"/>
                <a:sym typeface="Times New Roman"/>
              </a:rPr>
              <a:t> and g</a:t>
            </a:r>
            <a:r>
              <a:rPr lang="en" sz="1800">
                <a:solidFill>
                  <a:srgbClr val="000000"/>
                </a:solidFill>
                <a:latin typeface="Times New Roman"/>
                <a:ea typeface="Times New Roman"/>
                <a:cs typeface="Times New Roman"/>
                <a:sym typeface="Times New Roman"/>
              </a:rPr>
              <a:t>enerated data has improved similarity to real data.</a:t>
            </a:r>
            <a:endParaRPr sz="1800">
              <a:solidFill>
                <a:srgbClr val="000000"/>
              </a:solidFill>
              <a:latin typeface="Times New Roman"/>
              <a:ea typeface="Times New Roman"/>
              <a:cs typeface="Times New Roman"/>
              <a:sym typeface="Times New Roman"/>
            </a:endParaRPr>
          </a:p>
          <a:p>
            <a:pPr marL="457200" lvl="0" indent="-342900" algn="l" rtl="0">
              <a:lnSpc>
                <a:spcPct val="150000"/>
              </a:lnSpc>
              <a:spcBef>
                <a:spcPts val="0"/>
              </a:spcBef>
              <a:spcAft>
                <a:spcPts val="0"/>
              </a:spcAft>
              <a:buClr>
                <a:srgbClr val="000000"/>
              </a:buClr>
              <a:buSzPts val="1800"/>
              <a:buChar char="●"/>
            </a:pPr>
            <a:r>
              <a:rPr lang="en" sz="1800">
                <a:solidFill>
                  <a:srgbClr val="000000"/>
                </a:solidFill>
                <a:latin typeface="Times New Roman"/>
                <a:ea typeface="Times New Roman"/>
                <a:cs typeface="Times New Roman"/>
                <a:sym typeface="Times New Roman"/>
              </a:rPr>
              <a:t>Better alignment and higher model precision compared to 10,000 epochs.</a:t>
            </a:r>
            <a:endParaRPr sz="1800">
              <a:solidFill>
                <a:srgbClr val="000000"/>
              </a:solidFill>
              <a:latin typeface="Times New Roman"/>
              <a:ea typeface="Times New Roman"/>
              <a:cs typeface="Times New Roman"/>
              <a:sym typeface="Times New Roman"/>
            </a:endParaRPr>
          </a:p>
        </p:txBody>
      </p:sp>
      <p:pic>
        <p:nvPicPr>
          <p:cNvPr id="229" name="Google Shape;229;p39"/>
          <p:cNvPicPr preferRelativeResize="0"/>
          <p:nvPr/>
        </p:nvPicPr>
        <p:blipFill>
          <a:blip r:embed="rId3">
            <a:alphaModFix/>
          </a:blip>
          <a:stretch>
            <a:fillRect/>
          </a:stretch>
        </p:blipFill>
        <p:spPr>
          <a:xfrm>
            <a:off x="0" y="2214775"/>
            <a:ext cx="4776351" cy="2928726"/>
          </a:xfrm>
          <a:prstGeom prst="rect">
            <a:avLst/>
          </a:prstGeom>
          <a:noFill/>
          <a:ln>
            <a:noFill/>
          </a:ln>
        </p:spPr>
      </p:pic>
      <p:pic>
        <p:nvPicPr>
          <p:cNvPr id="230" name="Google Shape;230;p39"/>
          <p:cNvPicPr preferRelativeResize="0"/>
          <p:nvPr/>
        </p:nvPicPr>
        <p:blipFill rotWithShape="1">
          <a:blip r:embed="rId4">
            <a:alphaModFix/>
          </a:blip>
          <a:srcRect l="3072"/>
          <a:stretch/>
        </p:blipFill>
        <p:spPr>
          <a:xfrm>
            <a:off x="4572000" y="2339850"/>
            <a:ext cx="4497776" cy="27313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40"/>
          <p:cNvSpPr txBox="1"/>
          <p:nvPr/>
        </p:nvSpPr>
        <p:spPr>
          <a:xfrm>
            <a:off x="311700" y="179250"/>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420" b="1">
                <a:solidFill>
                  <a:srgbClr val="000000"/>
                </a:solidFill>
                <a:latin typeface="Times New Roman"/>
                <a:ea typeface="Times New Roman"/>
                <a:cs typeface="Times New Roman"/>
                <a:sym typeface="Times New Roman"/>
              </a:rPr>
              <a:t>ANALYSIS</a:t>
            </a:r>
            <a:endParaRPr sz="2420" b="1">
              <a:solidFill>
                <a:srgbClr val="000000"/>
              </a:solidFill>
              <a:latin typeface="Times New Roman"/>
              <a:ea typeface="Times New Roman"/>
              <a:cs typeface="Times New Roman"/>
              <a:sym typeface="Times New Roman"/>
            </a:endParaRPr>
          </a:p>
        </p:txBody>
      </p:sp>
      <p:sp>
        <p:nvSpPr>
          <p:cNvPr id="236" name="Google Shape;236;p40"/>
          <p:cNvSpPr txBox="1"/>
          <p:nvPr/>
        </p:nvSpPr>
        <p:spPr>
          <a:xfrm>
            <a:off x="177175" y="870275"/>
            <a:ext cx="3376800" cy="41118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comparing the average values of key parameters between real and generated data.</a:t>
            </a:r>
            <a:endParaRPr sz="1800">
              <a:solidFill>
                <a:srgbClr val="000000"/>
              </a:solidFill>
              <a:latin typeface="Times New Roman"/>
              <a:ea typeface="Times New Roman"/>
              <a:cs typeface="Times New Roman"/>
              <a:sym typeface="Times New Roman"/>
            </a:endParaRPr>
          </a:p>
          <a:p>
            <a:pPr marL="457200" lvl="0" indent="-342900" algn="l" rtl="0">
              <a:lnSpc>
                <a:spcPct val="150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average values are closely aligned.</a:t>
            </a:r>
            <a:endParaRPr sz="1800">
              <a:solidFill>
                <a:srgbClr val="000000"/>
              </a:solidFill>
              <a:latin typeface="Times New Roman"/>
              <a:ea typeface="Times New Roman"/>
              <a:cs typeface="Times New Roman"/>
              <a:sym typeface="Times New Roman"/>
            </a:endParaRPr>
          </a:p>
          <a:p>
            <a:pPr marL="457200" lvl="0" indent="-342900" algn="l" rtl="0">
              <a:lnSpc>
                <a:spcPct val="150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Generated data effectively replicates the characteristics of the real dataset.</a:t>
            </a:r>
            <a:endParaRPr sz="1800">
              <a:solidFill>
                <a:srgbClr val="000000"/>
              </a:solidFill>
              <a:latin typeface="Times New Roman"/>
              <a:ea typeface="Times New Roman"/>
              <a:cs typeface="Times New Roman"/>
              <a:sym typeface="Times New Roman"/>
            </a:endParaRPr>
          </a:p>
        </p:txBody>
      </p:sp>
      <p:pic>
        <p:nvPicPr>
          <p:cNvPr id="237" name="Google Shape;237;p40"/>
          <p:cNvPicPr preferRelativeResize="0"/>
          <p:nvPr/>
        </p:nvPicPr>
        <p:blipFill rotWithShape="1">
          <a:blip r:embed="rId3">
            <a:alphaModFix/>
          </a:blip>
          <a:srcRect l="3400" t="19788" r="11579"/>
          <a:stretch/>
        </p:blipFill>
        <p:spPr>
          <a:xfrm>
            <a:off x="3684900" y="642500"/>
            <a:ext cx="5005726" cy="2407224"/>
          </a:xfrm>
          <a:prstGeom prst="rect">
            <a:avLst/>
          </a:prstGeom>
          <a:noFill/>
          <a:ln>
            <a:noFill/>
          </a:ln>
        </p:spPr>
      </p:pic>
      <p:pic>
        <p:nvPicPr>
          <p:cNvPr id="238" name="Google Shape;238;p40"/>
          <p:cNvPicPr preferRelativeResize="0"/>
          <p:nvPr/>
        </p:nvPicPr>
        <p:blipFill>
          <a:blip r:embed="rId4">
            <a:alphaModFix/>
          </a:blip>
          <a:stretch>
            <a:fillRect/>
          </a:stretch>
        </p:blipFill>
        <p:spPr>
          <a:xfrm>
            <a:off x="3684900" y="2949575"/>
            <a:ext cx="5005725" cy="21939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1"/>
          <p:cNvSpPr txBox="1"/>
          <p:nvPr/>
        </p:nvSpPr>
        <p:spPr>
          <a:xfrm>
            <a:off x="311700" y="445025"/>
            <a:ext cx="28047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020" b="1" i="1">
                <a:solidFill>
                  <a:srgbClr val="000000"/>
                </a:solidFill>
                <a:latin typeface="Times New Roman"/>
                <a:ea typeface="Times New Roman"/>
                <a:cs typeface="Times New Roman"/>
                <a:sym typeface="Times New Roman"/>
              </a:rPr>
              <a:t>Co-relations:</a:t>
            </a:r>
            <a:endParaRPr sz="2020" b="1" i="1">
              <a:solidFill>
                <a:srgbClr val="000000"/>
              </a:solidFill>
              <a:latin typeface="Times New Roman"/>
              <a:ea typeface="Times New Roman"/>
              <a:cs typeface="Times New Roman"/>
              <a:sym typeface="Times New Roman"/>
            </a:endParaRPr>
          </a:p>
        </p:txBody>
      </p:sp>
      <p:sp>
        <p:nvSpPr>
          <p:cNvPr id="244" name="Google Shape;244;p41"/>
          <p:cNvSpPr txBox="1"/>
          <p:nvPr/>
        </p:nvSpPr>
        <p:spPr>
          <a:xfrm>
            <a:off x="311700" y="932825"/>
            <a:ext cx="3007800" cy="3877200"/>
          </a:xfrm>
          <a:prstGeom prst="rect">
            <a:avLst/>
          </a:prstGeom>
          <a:noFill/>
          <a:ln>
            <a:noFill/>
          </a:ln>
        </p:spPr>
        <p:txBody>
          <a:bodyPr spcFirstLastPara="1" wrap="square" lIns="91425" tIns="91425" rIns="91425" bIns="91425" anchor="t" anchorCtr="0">
            <a:normAutofit lnSpcReduction="20000"/>
          </a:bodyPr>
          <a:lstStyle/>
          <a:p>
            <a:pPr marL="457200" lvl="0" indent="-342900" algn="l" rtl="0">
              <a:lnSpc>
                <a:spcPct val="150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RBC, Hb, and Ht are highly correlated (close to 1), indicating interdependence among these measures.</a:t>
            </a:r>
            <a:endParaRPr sz="1800">
              <a:solidFill>
                <a:srgbClr val="000000"/>
              </a:solidFill>
              <a:latin typeface="Times New Roman"/>
              <a:ea typeface="Times New Roman"/>
              <a:cs typeface="Times New Roman"/>
              <a:sym typeface="Times New Roman"/>
            </a:endParaRPr>
          </a:p>
          <a:p>
            <a:pPr marL="457200" lvl="0" indent="-342900" algn="l" rtl="0">
              <a:lnSpc>
                <a:spcPct val="150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RBC and MCV exhibit a strong negative correlation (-0.75), suggesting inversely related effects.</a:t>
            </a:r>
            <a:endParaRPr sz="1800">
              <a:solidFill>
                <a:srgbClr val="000000"/>
              </a:solidFill>
              <a:latin typeface="Times New Roman"/>
              <a:ea typeface="Times New Roman"/>
              <a:cs typeface="Times New Roman"/>
              <a:sym typeface="Times New Roman"/>
            </a:endParaRPr>
          </a:p>
        </p:txBody>
      </p:sp>
      <p:pic>
        <p:nvPicPr>
          <p:cNvPr id="245" name="Google Shape;245;p41"/>
          <p:cNvPicPr preferRelativeResize="0"/>
          <p:nvPr/>
        </p:nvPicPr>
        <p:blipFill>
          <a:blip r:embed="rId3">
            <a:alphaModFix/>
          </a:blip>
          <a:stretch>
            <a:fillRect/>
          </a:stretch>
        </p:blipFill>
        <p:spPr>
          <a:xfrm>
            <a:off x="3206544" y="0"/>
            <a:ext cx="5843662"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ctrTitle"/>
          </p:nvPr>
        </p:nvSpPr>
        <p:spPr>
          <a:xfrm>
            <a:off x="311700" y="237925"/>
            <a:ext cx="8520600" cy="580800"/>
          </a:xfrm>
          <a:prstGeom prst="rect">
            <a:avLst/>
          </a:prstGeom>
        </p:spPr>
        <p:txBody>
          <a:bodyPr spcFirstLastPara="1" wrap="square" lIns="91425" tIns="91425" rIns="91425" bIns="91425" anchor="b" anchorCtr="0">
            <a:normAutofit/>
          </a:bodyPr>
          <a:lstStyle/>
          <a:p>
            <a:pPr marL="0" lvl="0" indent="0" algn="l" rtl="0">
              <a:lnSpc>
                <a:spcPct val="115000"/>
              </a:lnSpc>
              <a:spcBef>
                <a:spcPts val="1400"/>
              </a:spcBef>
              <a:spcAft>
                <a:spcPts val="400"/>
              </a:spcAft>
              <a:buClr>
                <a:schemeClr val="dk1"/>
              </a:buClr>
              <a:buSzPts val="1100"/>
              <a:buFont typeface="Arial"/>
              <a:buNone/>
            </a:pPr>
            <a:r>
              <a:rPr lang="en" sz="2400" b="1">
                <a:latin typeface="Times New Roman"/>
                <a:ea typeface="Times New Roman"/>
                <a:cs typeface="Times New Roman"/>
                <a:sym typeface="Times New Roman"/>
              </a:rPr>
              <a:t>Problem Statement</a:t>
            </a:r>
            <a:endParaRPr sz="2400">
              <a:latin typeface="Times New Roman"/>
              <a:ea typeface="Times New Roman"/>
              <a:cs typeface="Times New Roman"/>
              <a:sym typeface="Times New Roman"/>
            </a:endParaRPr>
          </a:p>
        </p:txBody>
      </p:sp>
      <p:sp>
        <p:nvSpPr>
          <p:cNvPr id="67" name="Google Shape;67;p15"/>
          <p:cNvSpPr txBox="1"/>
          <p:nvPr/>
        </p:nvSpPr>
        <p:spPr>
          <a:xfrm>
            <a:off x="311700" y="1203750"/>
            <a:ext cx="8832300" cy="3450600"/>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1200"/>
              </a:spcBef>
              <a:spcAft>
                <a:spcPts val="0"/>
              </a:spcAft>
              <a:buNone/>
            </a:pPr>
            <a:r>
              <a:rPr lang="en">
                <a:solidFill>
                  <a:schemeClr val="dk1"/>
                </a:solidFill>
              </a:rPr>
              <a:t>Understanding and predicting drug-induced toxicity is a critical challenge in pharmaceutical research. Traditional methods rely on animal testing, which is resource-intensive and often limited in scale. The key problems addressed include:</a:t>
            </a:r>
            <a:endParaRPr>
              <a:solidFill>
                <a:schemeClr val="dk1"/>
              </a:solidFill>
            </a:endParaRPr>
          </a:p>
          <a:p>
            <a:pPr marL="457200" lvl="0" indent="-317500" algn="l" rtl="0">
              <a:lnSpc>
                <a:spcPct val="115000"/>
              </a:lnSpc>
              <a:spcBef>
                <a:spcPts val="1200"/>
              </a:spcBef>
              <a:spcAft>
                <a:spcPts val="0"/>
              </a:spcAft>
              <a:buClr>
                <a:schemeClr val="dk1"/>
              </a:buClr>
              <a:buSzPts val="1400"/>
              <a:buChar char="●"/>
            </a:pPr>
            <a:r>
              <a:rPr lang="en" b="1">
                <a:solidFill>
                  <a:schemeClr val="dk1"/>
                </a:solidFill>
              </a:rPr>
              <a:t>Drugs Under Study</a:t>
            </a:r>
            <a:r>
              <a:rPr lang="en">
                <a:solidFill>
                  <a:schemeClr val="dk1"/>
                </a:solidFill>
              </a:rPr>
              <a:t>: Aspirin, Diclofenac, Indomethacin, Meloxicam, Ibuprofen, and related compounds.</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b="1">
                <a:solidFill>
                  <a:schemeClr val="dk1"/>
                </a:solidFill>
              </a:rPr>
              <a:t>Data Gaps</a:t>
            </a:r>
            <a:r>
              <a:rPr lang="en">
                <a:solidFill>
                  <a:schemeClr val="dk1"/>
                </a:solidFill>
              </a:rPr>
              <a:t>: Scarcity of large-scale, high-quality datasets for toxicity prediction.</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b="1">
                <a:solidFill>
                  <a:schemeClr val="dk1"/>
                </a:solidFill>
              </a:rPr>
              <a:t>Impact</a:t>
            </a:r>
            <a:r>
              <a:rPr lang="en">
                <a:solidFill>
                  <a:schemeClr val="dk1"/>
                </a:solidFill>
              </a:rPr>
              <a:t>: Identifying molecular features responsible for liver toxicity and other adverse effects to aid in drug design.</a:t>
            </a:r>
            <a:endParaRPr>
              <a:solidFill>
                <a:schemeClr val="dk1"/>
              </a:solidFill>
            </a:endParaRPr>
          </a:p>
          <a:p>
            <a:pPr marL="0" lvl="0" indent="0" algn="l" rtl="0">
              <a:lnSpc>
                <a:spcPct val="120000"/>
              </a:lnSpc>
              <a:spcBef>
                <a:spcPts val="1200"/>
              </a:spcBef>
              <a:spcAft>
                <a:spcPts val="0"/>
              </a:spcAft>
              <a:buNone/>
            </a:pPr>
            <a:endParaRPr sz="2000" b="1">
              <a:latin typeface="Times New Roman"/>
              <a:ea typeface="Times New Roman"/>
              <a:cs typeface="Times New Roman"/>
              <a:sym typeface="Times New Roman"/>
            </a:endParaRPr>
          </a:p>
          <a:p>
            <a:pPr marL="228600" lvl="0" indent="-101600" algn="l" rtl="0">
              <a:lnSpc>
                <a:spcPct val="120000"/>
              </a:lnSpc>
              <a:spcBef>
                <a:spcPts val="1000"/>
              </a:spcBef>
              <a:spcAft>
                <a:spcPts val="0"/>
              </a:spcAft>
              <a:buNone/>
            </a:pPr>
            <a:endParaRPr sz="2000">
              <a:solidFill>
                <a:srgbClr val="000000"/>
              </a:solidFill>
              <a:latin typeface="Gill Sans"/>
              <a:ea typeface="Gill Sans"/>
              <a:cs typeface="Gill Sans"/>
              <a:sym typeface="Gill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2"/>
          <p:cNvSpPr txBox="1"/>
          <p:nvPr/>
        </p:nvSpPr>
        <p:spPr>
          <a:xfrm>
            <a:off x="99025" y="119850"/>
            <a:ext cx="8708100" cy="8286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020" b="1" i="1">
                <a:solidFill>
                  <a:schemeClr val="dk1"/>
                </a:solidFill>
                <a:latin typeface="Times New Roman"/>
                <a:ea typeface="Times New Roman"/>
                <a:cs typeface="Times New Roman"/>
                <a:sym typeface="Times New Roman"/>
              </a:rPr>
              <a:t>Toxicity clusters: </a:t>
            </a:r>
            <a:r>
              <a:rPr lang="en" sz="1800">
                <a:solidFill>
                  <a:srgbClr val="000000"/>
                </a:solidFill>
                <a:latin typeface="Times New Roman"/>
                <a:ea typeface="Times New Roman"/>
                <a:cs typeface="Times New Roman"/>
                <a:sym typeface="Times New Roman"/>
              </a:rPr>
              <a:t>With distinct characteristics in ALT, AST, and TBIL levels, these clusters highlight the diversity and corresponding toxicity measures.</a:t>
            </a:r>
            <a:endParaRPr sz="1800">
              <a:solidFill>
                <a:srgbClr val="000000"/>
              </a:solidFill>
              <a:latin typeface="Times New Roman"/>
              <a:ea typeface="Times New Roman"/>
              <a:cs typeface="Times New Roman"/>
              <a:sym typeface="Times New Roman"/>
            </a:endParaRPr>
          </a:p>
        </p:txBody>
      </p:sp>
      <p:pic>
        <p:nvPicPr>
          <p:cNvPr id="251" name="Google Shape;251;p42"/>
          <p:cNvPicPr preferRelativeResize="0"/>
          <p:nvPr/>
        </p:nvPicPr>
        <p:blipFill>
          <a:blip r:embed="rId3">
            <a:alphaModFix/>
          </a:blip>
          <a:stretch>
            <a:fillRect/>
          </a:stretch>
        </p:blipFill>
        <p:spPr>
          <a:xfrm>
            <a:off x="478900" y="1864300"/>
            <a:ext cx="4207155" cy="3279200"/>
          </a:xfrm>
          <a:prstGeom prst="rect">
            <a:avLst/>
          </a:prstGeom>
          <a:noFill/>
          <a:ln>
            <a:noFill/>
          </a:ln>
        </p:spPr>
      </p:pic>
      <p:pic>
        <p:nvPicPr>
          <p:cNvPr id="252" name="Google Shape;252;p42"/>
          <p:cNvPicPr preferRelativeResize="0"/>
          <p:nvPr/>
        </p:nvPicPr>
        <p:blipFill rotWithShape="1">
          <a:blip r:embed="rId4">
            <a:alphaModFix/>
          </a:blip>
          <a:srcRect t="11160" b="8775"/>
          <a:stretch/>
        </p:blipFill>
        <p:spPr>
          <a:xfrm>
            <a:off x="2454525" y="854650"/>
            <a:ext cx="3506800" cy="1031825"/>
          </a:xfrm>
          <a:prstGeom prst="rect">
            <a:avLst/>
          </a:prstGeom>
          <a:noFill/>
          <a:ln>
            <a:noFill/>
          </a:ln>
        </p:spPr>
      </p:pic>
      <p:pic>
        <p:nvPicPr>
          <p:cNvPr id="253" name="Google Shape;253;p42"/>
          <p:cNvPicPr preferRelativeResize="0"/>
          <p:nvPr/>
        </p:nvPicPr>
        <p:blipFill>
          <a:blip r:embed="rId5">
            <a:alphaModFix/>
          </a:blip>
          <a:stretch>
            <a:fillRect/>
          </a:stretch>
        </p:blipFill>
        <p:spPr>
          <a:xfrm>
            <a:off x="4811825" y="1864312"/>
            <a:ext cx="3995300" cy="32791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3"/>
          <p:cNvSpPr txBox="1"/>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420" b="1">
                <a:solidFill>
                  <a:srgbClr val="000000"/>
                </a:solidFill>
                <a:latin typeface="Times New Roman"/>
                <a:ea typeface="Times New Roman"/>
                <a:cs typeface="Times New Roman"/>
                <a:sym typeface="Times New Roman"/>
              </a:rPr>
              <a:t>Predicting Toxic Levels using XGBoost</a:t>
            </a:r>
            <a:endParaRPr sz="2420" b="1">
              <a:solidFill>
                <a:srgbClr val="000000"/>
              </a:solidFill>
              <a:latin typeface="Times New Roman"/>
              <a:ea typeface="Times New Roman"/>
              <a:cs typeface="Times New Roman"/>
              <a:sym typeface="Times New Roman"/>
            </a:endParaRPr>
          </a:p>
        </p:txBody>
      </p:sp>
      <p:sp>
        <p:nvSpPr>
          <p:cNvPr id="259" name="Google Shape;259;p43"/>
          <p:cNvSpPr txBox="1"/>
          <p:nvPr/>
        </p:nvSpPr>
        <p:spPr>
          <a:xfrm>
            <a:off x="67750" y="1017725"/>
            <a:ext cx="5503200" cy="39954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000000"/>
              </a:buClr>
              <a:buSzPts val="1600"/>
              <a:buFont typeface="Times New Roman"/>
              <a:buChar char="●"/>
            </a:pPr>
            <a:r>
              <a:rPr lang="en" sz="1600">
                <a:solidFill>
                  <a:srgbClr val="000000"/>
                </a:solidFill>
                <a:latin typeface="Times New Roman"/>
                <a:ea typeface="Times New Roman"/>
                <a:cs typeface="Times New Roman"/>
                <a:sym typeface="Times New Roman"/>
              </a:rPr>
              <a:t>We tried to use both the drug molecular descriptor &amp; the generated gan dataset and used the </a:t>
            </a:r>
            <a:r>
              <a:rPr lang="en" sz="1600" b="1">
                <a:solidFill>
                  <a:srgbClr val="000000"/>
                </a:solidFill>
                <a:latin typeface="Times New Roman"/>
                <a:ea typeface="Times New Roman"/>
                <a:cs typeface="Times New Roman"/>
                <a:sym typeface="Times New Roman"/>
              </a:rPr>
              <a:t>Compound_name, Dosage_level </a:t>
            </a:r>
            <a:r>
              <a:rPr lang="en" sz="1600">
                <a:solidFill>
                  <a:srgbClr val="000000"/>
                </a:solidFill>
                <a:latin typeface="Times New Roman"/>
                <a:ea typeface="Times New Roman"/>
                <a:cs typeface="Times New Roman"/>
                <a:sym typeface="Times New Roman"/>
              </a:rPr>
              <a:t>and</a:t>
            </a:r>
            <a:r>
              <a:rPr lang="en" sz="1600" b="1">
                <a:solidFill>
                  <a:srgbClr val="000000"/>
                </a:solidFill>
                <a:latin typeface="Times New Roman"/>
                <a:ea typeface="Times New Roman"/>
                <a:cs typeface="Times New Roman"/>
                <a:sym typeface="Times New Roman"/>
              </a:rPr>
              <a:t> Sacrifice_period</a:t>
            </a:r>
            <a:r>
              <a:rPr lang="en" sz="1600">
                <a:solidFill>
                  <a:srgbClr val="000000"/>
                </a:solidFill>
                <a:latin typeface="Times New Roman"/>
                <a:ea typeface="Times New Roman"/>
                <a:cs typeface="Times New Roman"/>
                <a:sym typeface="Times New Roman"/>
              </a:rPr>
              <a:t> and tried to predict the toxic levels - </a:t>
            </a:r>
            <a:r>
              <a:rPr lang="en" sz="1600" b="1">
                <a:solidFill>
                  <a:srgbClr val="000000"/>
                </a:solidFill>
                <a:latin typeface="Times New Roman"/>
                <a:ea typeface="Times New Roman"/>
                <a:cs typeface="Times New Roman"/>
                <a:sym typeface="Times New Roman"/>
              </a:rPr>
              <a:t>ALT, AST </a:t>
            </a:r>
            <a:r>
              <a:rPr lang="en" sz="1600">
                <a:solidFill>
                  <a:srgbClr val="000000"/>
                </a:solidFill>
                <a:latin typeface="Times New Roman"/>
                <a:ea typeface="Times New Roman"/>
                <a:cs typeface="Times New Roman"/>
                <a:sym typeface="Times New Roman"/>
              </a:rPr>
              <a:t>and</a:t>
            </a:r>
            <a:r>
              <a:rPr lang="en" sz="1600" b="1">
                <a:solidFill>
                  <a:srgbClr val="000000"/>
                </a:solidFill>
                <a:latin typeface="Times New Roman"/>
                <a:ea typeface="Times New Roman"/>
                <a:cs typeface="Times New Roman"/>
                <a:sym typeface="Times New Roman"/>
              </a:rPr>
              <a:t> TBIL</a:t>
            </a:r>
            <a:r>
              <a:rPr lang="en" sz="1600">
                <a:solidFill>
                  <a:srgbClr val="000000"/>
                </a:solidFill>
                <a:latin typeface="Times New Roman"/>
                <a:ea typeface="Times New Roman"/>
                <a:cs typeface="Times New Roman"/>
                <a:sym typeface="Times New Roman"/>
              </a:rPr>
              <a:t>.</a:t>
            </a:r>
            <a:endParaRPr sz="1600">
              <a:solidFill>
                <a:srgbClr val="000000"/>
              </a:solidFill>
              <a:latin typeface="Times New Roman"/>
              <a:ea typeface="Times New Roman"/>
              <a:cs typeface="Times New Roman"/>
              <a:sym typeface="Times New Roman"/>
            </a:endParaRPr>
          </a:p>
          <a:p>
            <a:pPr marL="457200" lvl="0" indent="-330200" algn="l" rtl="0">
              <a:lnSpc>
                <a:spcPct val="115000"/>
              </a:lnSpc>
              <a:spcBef>
                <a:spcPts val="0"/>
              </a:spcBef>
              <a:spcAft>
                <a:spcPts val="0"/>
              </a:spcAft>
              <a:buClr>
                <a:srgbClr val="000000"/>
              </a:buClr>
              <a:buSzPts val="1600"/>
              <a:buFont typeface="Times New Roman"/>
              <a:buChar char="●"/>
            </a:pPr>
            <a:r>
              <a:rPr lang="en" sz="1600">
                <a:solidFill>
                  <a:srgbClr val="000000"/>
                </a:solidFill>
                <a:latin typeface="Times New Roman"/>
                <a:ea typeface="Times New Roman"/>
                <a:cs typeface="Times New Roman"/>
                <a:sym typeface="Times New Roman"/>
              </a:rPr>
              <a:t>We were able to predict the values but the model accuracy is too low for a couple of reasons:</a:t>
            </a:r>
            <a:endParaRPr sz="1600">
              <a:solidFill>
                <a:srgbClr val="000000"/>
              </a:solidFill>
              <a:latin typeface="Times New Roman"/>
              <a:ea typeface="Times New Roman"/>
              <a:cs typeface="Times New Roman"/>
              <a:sym typeface="Times New Roman"/>
            </a:endParaRPr>
          </a:p>
          <a:p>
            <a:pPr marL="914400" lvl="1" indent="-330200" algn="l" rtl="0">
              <a:lnSpc>
                <a:spcPct val="115000"/>
              </a:lnSpc>
              <a:spcBef>
                <a:spcPts val="0"/>
              </a:spcBef>
              <a:spcAft>
                <a:spcPts val="0"/>
              </a:spcAft>
              <a:buClr>
                <a:srgbClr val="000000"/>
              </a:buClr>
              <a:buSzPts val="1600"/>
              <a:buFont typeface="Times New Roman"/>
              <a:buChar char="○"/>
            </a:pPr>
            <a:r>
              <a:rPr lang="en" sz="1600">
                <a:solidFill>
                  <a:srgbClr val="000000"/>
                </a:solidFill>
                <a:latin typeface="Times New Roman"/>
                <a:ea typeface="Times New Roman"/>
                <a:cs typeface="Times New Roman"/>
                <a:sym typeface="Times New Roman"/>
              </a:rPr>
              <a:t>Molecular descriptor dataset is too large &amp; have various columns.</a:t>
            </a:r>
            <a:endParaRPr sz="1600">
              <a:solidFill>
                <a:srgbClr val="000000"/>
              </a:solidFill>
              <a:latin typeface="Times New Roman"/>
              <a:ea typeface="Times New Roman"/>
              <a:cs typeface="Times New Roman"/>
              <a:sym typeface="Times New Roman"/>
            </a:endParaRPr>
          </a:p>
          <a:p>
            <a:pPr marL="914400" lvl="1" indent="-330200" algn="l" rtl="0">
              <a:lnSpc>
                <a:spcPct val="115000"/>
              </a:lnSpc>
              <a:spcBef>
                <a:spcPts val="0"/>
              </a:spcBef>
              <a:spcAft>
                <a:spcPts val="0"/>
              </a:spcAft>
              <a:buClr>
                <a:srgbClr val="000000"/>
              </a:buClr>
              <a:buSzPts val="1600"/>
              <a:buFont typeface="Times New Roman"/>
              <a:buChar char="○"/>
            </a:pPr>
            <a:r>
              <a:rPr lang="en" sz="1600">
                <a:solidFill>
                  <a:srgbClr val="000000"/>
                </a:solidFill>
                <a:latin typeface="Times New Roman"/>
                <a:ea typeface="Times New Roman"/>
                <a:cs typeface="Times New Roman"/>
                <a:sym typeface="Times New Roman"/>
              </a:rPr>
              <a:t>Still figuring out what can be done to improve the accuracy.</a:t>
            </a:r>
            <a:endParaRPr sz="1600">
              <a:solidFill>
                <a:srgbClr val="000000"/>
              </a:solidFill>
              <a:latin typeface="Times New Roman"/>
              <a:ea typeface="Times New Roman"/>
              <a:cs typeface="Times New Roman"/>
              <a:sym typeface="Times New Roman"/>
            </a:endParaRPr>
          </a:p>
          <a:p>
            <a:pPr marL="457200" lvl="0" indent="-330200" algn="l" rtl="0">
              <a:lnSpc>
                <a:spcPct val="115000"/>
              </a:lnSpc>
              <a:spcBef>
                <a:spcPts val="0"/>
              </a:spcBef>
              <a:spcAft>
                <a:spcPts val="0"/>
              </a:spcAft>
              <a:buClr>
                <a:srgbClr val="000000"/>
              </a:buClr>
              <a:buSzPts val="1600"/>
              <a:buFont typeface="Times New Roman"/>
              <a:buChar char="●"/>
            </a:pPr>
            <a:r>
              <a:rPr lang="en" sz="1600">
                <a:solidFill>
                  <a:srgbClr val="000000"/>
                </a:solidFill>
                <a:latin typeface="Times New Roman"/>
                <a:ea typeface="Times New Roman"/>
                <a:cs typeface="Times New Roman"/>
                <a:sym typeface="Times New Roman"/>
              </a:rPr>
              <a:t>One possible solution is :</a:t>
            </a:r>
            <a:endParaRPr sz="1600">
              <a:solidFill>
                <a:srgbClr val="000000"/>
              </a:solidFill>
              <a:latin typeface="Times New Roman"/>
              <a:ea typeface="Times New Roman"/>
              <a:cs typeface="Times New Roman"/>
              <a:sym typeface="Times New Roman"/>
            </a:endParaRPr>
          </a:p>
          <a:p>
            <a:pPr marL="914400" lvl="1" indent="-330200" algn="l" rtl="0">
              <a:lnSpc>
                <a:spcPct val="115000"/>
              </a:lnSpc>
              <a:spcBef>
                <a:spcPts val="0"/>
              </a:spcBef>
              <a:spcAft>
                <a:spcPts val="0"/>
              </a:spcAft>
              <a:buClr>
                <a:srgbClr val="000000"/>
              </a:buClr>
              <a:buSzPts val="1600"/>
              <a:buFont typeface="Times New Roman"/>
              <a:buChar char="○"/>
            </a:pPr>
            <a:r>
              <a:rPr lang="en" sz="1600">
                <a:solidFill>
                  <a:srgbClr val="000000"/>
                </a:solidFill>
                <a:latin typeface="Times New Roman"/>
                <a:ea typeface="Times New Roman"/>
                <a:cs typeface="Times New Roman"/>
                <a:sym typeface="Times New Roman"/>
              </a:rPr>
              <a:t>Perform PCA on the merged dataset &amp; which will help us in dimensionality reduction and will be focusing on the key and important features only.</a:t>
            </a:r>
            <a:endParaRPr sz="1600">
              <a:solidFill>
                <a:srgbClr val="000000"/>
              </a:solidFill>
              <a:latin typeface="Times New Roman"/>
              <a:ea typeface="Times New Roman"/>
              <a:cs typeface="Times New Roman"/>
              <a:sym typeface="Times New Roman"/>
            </a:endParaRPr>
          </a:p>
        </p:txBody>
      </p:sp>
      <p:pic>
        <p:nvPicPr>
          <p:cNvPr id="260" name="Google Shape;260;p43"/>
          <p:cNvPicPr preferRelativeResize="0"/>
          <p:nvPr/>
        </p:nvPicPr>
        <p:blipFill rotWithShape="1">
          <a:blip r:embed="rId3">
            <a:alphaModFix/>
          </a:blip>
          <a:srcRect l="4202" r="18109"/>
          <a:stretch/>
        </p:blipFill>
        <p:spPr>
          <a:xfrm>
            <a:off x="5492475" y="1152475"/>
            <a:ext cx="3651524" cy="32584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4"/>
          <p:cNvSpPr txBox="1"/>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420" b="1">
                <a:solidFill>
                  <a:srgbClr val="000000"/>
                </a:solidFill>
                <a:latin typeface="Times New Roman"/>
                <a:ea typeface="Times New Roman"/>
                <a:cs typeface="Times New Roman"/>
                <a:sym typeface="Times New Roman"/>
              </a:rPr>
              <a:t>Future work</a:t>
            </a:r>
            <a:endParaRPr sz="2420" b="1">
              <a:solidFill>
                <a:srgbClr val="000000"/>
              </a:solidFill>
              <a:latin typeface="Times New Roman"/>
              <a:ea typeface="Times New Roman"/>
              <a:cs typeface="Times New Roman"/>
              <a:sym typeface="Times New Roman"/>
            </a:endParaRPr>
          </a:p>
        </p:txBody>
      </p:sp>
      <p:sp>
        <p:nvSpPr>
          <p:cNvPr id="266" name="Google Shape;266;p44"/>
          <p:cNvSpPr txBo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Our work of combining the molecular descriptor file with GAN-generated data opens up thrilling possibilities for the future.</a:t>
            </a:r>
            <a:endParaRPr sz="1800">
              <a:solidFill>
                <a:srgbClr val="000000"/>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 we could uncover correlations between molecular structures and toxic levels.</a:t>
            </a:r>
            <a:endParaRPr sz="1800">
              <a:solidFill>
                <a:srgbClr val="000000"/>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rgbClr val="000000"/>
              </a:buClr>
              <a:buSzPts val="1800"/>
              <a:buChar char="●"/>
            </a:pPr>
            <a:r>
              <a:rPr lang="en" sz="1800" b="1" i="1">
                <a:solidFill>
                  <a:srgbClr val="000000"/>
                </a:solidFill>
                <a:latin typeface="Times New Roman"/>
                <a:ea typeface="Times New Roman"/>
                <a:cs typeface="Times New Roman"/>
                <a:sym typeface="Times New Roman"/>
              </a:rPr>
              <a:t>The ultimate goal?</a:t>
            </a:r>
            <a:r>
              <a:rPr lang="en" sz="1800">
                <a:solidFill>
                  <a:srgbClr val="000000"/>
                </a:solidFill>
                <a:latin typeface="Times New Roman"/>
                <a:ea typeface="Times New Roman"/>
                <a:cs typeface="Times New Roman"/>
                <a:sym typeface="Times New Roman"/>
              </a:rPr>
              <a:t> Identifying what specific molecular structures could reduce or even eliminate toxicity - leading to the </a:t>
            </a:r>
            <a:r>
              <a:rPr lang="en" sz="1800" b="1" i="1" u="sng">
                <a:solidFill>
                  <a:srgbClr val="000000"/>
                </a:solidFill>
                <a:latin typeface="Times New Roman"/>
                <a:ea typeface="Times New Roman"/>
                <a:cs typeface="Times New Roman"/>
                <a:sym typeface="Times New Roman"/>
              </a:rPr>
              <a:t>creation of entirely new, safer drugs</a:t>
            </a:r>
            <a:r>
              <a:rPr lang="en" sz="1800">
                <a:solidFill>
                  <a:srgbClr val="000000"/>
                </a:solidFill>
                <a:latin typeface="Times New Roman"/>
                <a:ea typeface="Times New Roman"/>
                <a:cs typeface="Times New Roman"/>
                <a:sym typeface="Times New Roman"/>
              </a:rPr>
              <a:t>.</a:t>
            </a:r>
            <a:endParaRPr sz="1800">
              <a:solidFill>
                <a:srgbClr val="000000"/>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Designing a new drug will basically be a scientific breakthrough!</a:t>
            </a:r>
            <a:endParaRPr sz="1800">
              <a:solidFill>
                <a:srgbClr val="000000"/>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Processing a dataset of this magnitude demands huge computational power which we lack right now.</a:t>
            </a:r>
            <a:endParaRPr sz="1800">
              <a:solidFill>
                <a:srgbClr val="000000"/>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But if an opportunity came along - we’d jump at it :)  </a:t>
            </a:r>
            <a:endParaRPr sz="1800">
              <a:solidFill>
                <a:srgbClr val="000000"/>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ctrTitle"/>
          </p:nvPr>
        </p:nvSpPr>
        <p:spPr>
          <a:xfrm>
            <a:off x="311700" y="237925"/>
            <a:ext cx="8520600" cy="580800"/>
          </a:xfrm>
          <a:prstGeom prst="rect">
            <a:avLst/>
          </a:prstGeom>
        </p:spPr>
        <p:txBody>
          <a:bodyPr spcFirstLastPara="1" wrap="square" lIns="91425" tIns="91425" rIns="91425" bIns="91425" anchor="b" anchorCtr="0">
            <a:normAutofit/>
          </a:bodyPr>
          <a:lstStyle/>
          <a:p>
            <a:pPr marL="0" lvl="0" indent="0" algn="l" rtl="0">
              <a:lnSpc>
                <a:spcPct val="90000"/>
              </a:lnSpc>
              <a:spcBef>
                <a:spcPts val="0"/>
              </a:spcBef>
              <a:spcAft>
                <a:spcPts val="0"/>
              </a:spcAft>
              <a:buClr>
                <a:schemeClr val="dk1"/>
              </a:buClr>
              <a:buSzPts val="2400"/>
              <a:buFont typeface="Times New Roman"/>
              <a:buNone/>
            </a:pPr>
            <a:r>
              <a:rPr lang="en" sz="2400" b="1">
                <a:latin typeface="Times New Roman"/>
                <a:ea typeface="Times New Roman"/>
                <a:cs typeface="Times New Roman"/>
                <a:sym typeface="Times New Roman"/>
              </a:rPr>
              <a:t>DATA PIPELINE</a:t>
            </a:r>
            <a:endParaRPr sz="2400" b="1">
              <a:latin typeface="Times New Roman"/>
              <a:ea typeface="Times New Roman"/>
              <a:cs typeface="Times New Roman"/>
              <a:sym typeface="Times New Roman"/>
            </a:endParaRPr>
          </a:p>
        </p:txBody>
      </p:sp>
      <p:sp>
        <p:nvSpPr>
          <p:cNvPr id="73" name="Google Shape;73;p16"/>
          <p:cNvSpPr txBox="1">
            <a:spLocks noGrp="1"/>
          </p:cNvSpPr>
          <p:nvPr>
            <p:ph type="subTitle" idx="1"/>
          </p:nvPr>
        </p:nvSpPr>
        <p:spPr>
          <a:xfrm>
            <a:off x="311700" y="1147625"/>
            <a:ext cx="8520600" cy="792600"/>
          </a:xfrm>
          <a:prstGeom prst="rect">
            <a:avLst/>
          </a:prstGeom>
        </p:spPr>
        <p:txBody>
          <a:bodyPr spcFirstLastPara="1" wrap="square" lIns="91425" tIns="91425" rIns="91425" bIns="91425" anchor="t" anchorCtr="0">
            <a:noAutofit/>
          </a:bodyPr>
          <a:lstStyle/>
          <a:p>
            <a:pPr marL="228600" lvl="0" indent="-228600" algn="l" rtl="0">
              <a:lnSpc>
                <a:spcPct val="120000"/>
              </a:lnSpc>
              <a:spcBef>
                <a:spcPts val="0"/>
              </a:spcBef>
              <a:spcAft>
                <a:spcPts val="0"/>
              </a:spcAft>
              <a:buClr>
                <a:srgbClr val="B71E42"/>
              </a:buClr>
              <a:buSzPts val="2000"/>
              <a:buChar char="•"/>
            </a:pPr>
            <a:r>
              <a:rPr lang="en" sz="2000" b="1">
                <a:solidFill>
                  <a:schemeClr val="dk1"/>
                </a:solidFill>
                <a:latin typeface="Times New Roman"/>
                <a:ea typeface="Times New Roman"/>
                <a:cs typeface="Times New Roman"/>
                <a:sym typeface="Times New Roman"/>
              </a:rPr>
              <a:t>Steps:</a:t>
            </a:r>
            <a:endParaRPr sz="2000">
              <a:solidFill>
                <a:schemeClr val="dk1"/>
              </a:solidFill>
              <a:latin typeface="Times New Roman"/>
              <a:ea typeface="Times New Roman"/>
              <a:cs typeface="Times New Roman"/>
              <a:sym typeface="Times New Roman"/>
            </a:endParaRPr>
          </a:p>
          <a:p>
            <a:pPr marL="742950" lvl="1" indent="-285750" algn="l" rtl="0">
              <a:lnSpc>
                <a:spcPct val="120000"/>
              </a:lnSpc>
              <a:spcBef>
                <a:spcPts val="500"/>
              </a:spcBef>
              <a:spcAft>
                <a:spcPts val="0"/>
              </a:spcAft>
              <a:buClr>
                <a:srgbClr val="B71E42"/>
              </a:buClr>
              <a:buSzPts val="1800"/>
              <a:buChar char="•"/>
            </a:pPr>
            <a:r>
              <a:rPr lang="en" sz="1800">
                <a:solidFill>
                  <a:schemeClr val="dk1"/>
                </a:solidFill>
                <a:latin typeface="Times New Roman"/>
                <a:ea typeface="Times New Roman"/>
                <a:cs typeface="Times New Roman"/>
                <a:sym typeface="Times New Roman"/>
              </a:rPr>
              <a:t>Data Collection (e.g., Open TG-GATEs, GIThub ).</a:t>
            </a:r>
            <a:endParaRPr sz="1800">
              <a:solidFill>
                <a:schemeClr val="dk1"/>
              </a:solidFill>
              <a:latin typeface="Gill Sans"/>
              <a:ea typeface="Gill Sans"/>
              <a:cs typeface="Gill Sans"/>
              <a:sym typeface="Gill Sans"/>
            </a:endParaRPr>
          </a:p>
          <a:p>
            <a:pPr marL="742950" lvl="1" indent="-285750" algn="l" rtl="0">
              <a:lnSpc>
                <a:spcPct val="120000"/>
              </a:lnSpc>
              <a:spcBef>
                <a:spcPts val="500"/>
              </a:spcBef>
              <a:spcAft>
                <a:spcPts val="0"/>
              </a:spcAft>
              <a:buClr>
                <a:srgbClr val="B71E42"/>
              </a:buClr>
              <a:buSzPts val="2000"/>
              <a:buChar char="•"/>
            </a:pPr>
            <a:r>
              <a:rPr lang="en" sz="2000">
                <a:solidFill>
                  <a:schemeClr val="dk1"/>
                </a:solidFill>
                <a:latin typeface="Times New Roman"/>
                <a:ea typeface="Times New Roman"/>
                <a:cs typeface="Times New Roman"/>
                <a:sym typeface="Times New Roman"/>
              </a:rPr>
              <a:t>Drugs Names: </a:t>
            </a:r>
            <a:endParaRPr sz="2000">
              <a:solidFill>
                <a:schemeClr val="dk1"/>
              </a:solidFill>
              <a:latin typeface="Times New Roman"/>
              <a:ea typeface="Times New Roman"/>
              <a:cs typeface="Times New Roman"/>
              <a:sym typeface="Times New Roman"/>
            </a:endParaRPr>
          </a:p>
          <a:p>
            <a:pPr marL="685800" lvl="0" indent="0" algn="l" rtl="0">
              <a:lnSpc>
                <a:spcPct val="120000"/>
              </a:lnSpc>
              <a:spcBef>
                <a:spcPts val="500"/>
              </a:spcBef>
              <a:spcAft>
                <a:spcPts val="0"/>
              </a:spcAft>
              <a:buNone/>
            </a:pPr>
            <a:r>
              <a:rPr lang="en" sz="2000">
                <a:solidFill>
                  <a:schemeClr val="dk1"/>
                </a:solidFill>
                <a:latin typeface="Times New Roman"/>
                <a:ea typeface="Times New Roman"/>
                <a:cs typeface="Times New Roman"/>
                <a:sym typeface="Times New Roman"/>
              </a:rPr>
              <a:t>1.aspirin </a:t>
            </a:r>
            <a:endParaRPr sz="2000">
              <a:solidFill>
                <a:schemeClr val="dk1"/>
              </a:solidFill>
              <a:latin typeface="Times New Roman"/>
              <a:ea typeface="Times New Roman"/>
              <a:cs typeface="Times New Roman"/>
              <a:sym typeface="Times New Roman"/>
            </a:endParaRPr>
          </a:p>
          <a:p>
            <a:pPr marL="685800" lvl="0" indent="0" algn="l" rtl="0">
              <a:lnSpc>
                <a:spcPct val="120000"/>
              </a:lnSpc>
              <a:spcBef>
                <a:spcPts val="500"/>
              </a:spcBef>
              <a:spcAft>
                <a:spcPts val="0"/>
              </a:spcAft>
              <a:buNone/>
            </a:pPr>
            <a:r>
              <a:rPr lang="en" sz="2000">
                <a:solidFill>
                  <a:schemeClr val="dk1"/>
                </a:solidFill>
                <a:latin typeface="Times New Roman"/>
                <a:ea typeface="Times New Roman"/>
                <a:cs typeface="Times New Roman"/>
                <a:sym typeface="Times New Roman"/>
              </a:rPr>
              <a:t>2.diclofenac </a:t>
            </a:r>
            <a:endParaRPr sz="2000">
              <a:solidFill>
                <a:schemeClr val="dk1"/>
              </a:solidFill>
              <a:latin typeface="Times New Roman"/>
              <a:ea typeface="Times New Roman"/>
              <a:cs typeface="Times New Roman"/>
              <a:sym typeface="Times New Roman"/>
            </a:endParaRPr>
          </a:p>
          <a:p>
            <a:pPr marL="685800" lvl="0" indent="0" algn="l" rtl="0">
              <a:lnSpc>
                <a:spcPct val="120000"/>
              </a:lnSpc>
              <a:spcBef>
                <a:spcPts val="500"/>
              </a:spcBef>
              <a:spcAft>
                <a:spcPts val="0"/>
              </a:spcAft>
              <a:buNone/>
            </a:pPr>
            <a:r>
              <a:rPr lang="en" sz="2000">
                <a:solidFill>
                  <a:schemeClr val="dk1"/>
                </a:solidFill>
                <a:latin typeface="Times New Roman"/>
                <a:ea typeface="Times New Roman"/>
                <a:cs typeface="Times New Roman"/>
                <a:sym typeface="Times New Roman"/>
              </a:rPr>
              <a:t>3.indomethacin </a:t>
            </a:r>
            <a:endParaRPr sz="2000">
              <a:solidFill>
                <a:schemeClr val="dk1"/>
              </a:solidFill>
              <a:latin typeface="Times New Roman"/>
              <a:ea typeface="Times New Roman"/>
              <a:cs typeface="Times New Roman"/>
              <a:sym typeface="Times New Roman"/>
            </a:endParaRPr>
          </a:p>
          <a:p>
            <a:pPr marL="685800" lvl="0" indent="0" algn="l" rtl="0">
              <a:lnSpc>
                <a:spcPct val="120000"/>
              </a:lnSpc>
              <a:spcBef>
                <a:spcPts val="500"/>
              </a:spcBef>
              <a:spcAft>
                <a:spcPts val="0"/>
              </a:spcAft>
              <a:buNone/>
            </a:pPr>
            <a:r>
              <a:rPr lang="en" sz="2000">
                <a:solidFill>
                  <a:schemeClr val="dk1"/>
                </a:solidFill>
                <a:latin typeface="Times New Roman"/>
                <a:ea typeface="Times New Roman"/>
                <a:cs typeface="Times New Roman"/>
                <a:sym typeface="Times New Roman"/>
              </a:rPr>
              <a:t>4.meloxicam </a:t>
            </a:r>
            <a:endParaRPr sz="2000">
              <a:solidFill>
                <a:schemeClr val="dk1"/>
              </a:solidFill>
              <a:latin typeface="Times New Roman"/>
              <a:ea typeface="Times New Roman"/>
              <a:cs typeface="Times New Roman"/>
              <a:sym typeface="Times New Roman"/>
            </a:endParaRPr>
          </a:p>
          <a:p>
            <a:pPr marL="685800" lvl="0" indent="0" algn="l" rtl="0">
              <a:lnSpc>
                <a:spcPct val="120000"/>
              </a:lnSpc>
              <a:spcBef>
                <a:spcPts val="500"/>
              </a:spcBef>
              <a:spcAft>
                <a:spcPts val="0"/>
              </a:spcAft>
              <a:buNone/>
            </a:pPr>
            <a:r>
              <a:rPr lang="en" sz="2000">
                <a:solidFill>
                  <a:schemeClr val="dk1"/>
                </a:solidFill>
                <a:latin typeface="Times New Roman"/>
                <a:ea typeface="Times New Roman"/>
                <a:cs typeface="Times New Roman"/>
                <a:sym typeface="Times New Roman"/>
              </a:rPr>
              <a:t>5.ibuprofen </a:t>
            </a:r>
            <a:endParaRPr sz="2000">
              <a:solidFill>
                <a:schemeClr val="dk1"/>
              </a:solidFill>
              <a:latin typeface="Times New Roman"/>
              <a:ea typeface="Times New Roman"/>
              <a:cs typeface="Times New Roman"/>
              <a:sym typeface="Times New Roman"/>
            </a:endParaRPr>
          </a:p>
          <a:p>
            <a:pPr marL="685800" lvl="0" indent="0" algn="l" rtl="0">
              <a:lnSpc>
                <a:spcPct val="120000"/>
              </a:lnSpc>
              <a:spcBef>
                <a:spcPts val="500"/>
              </a:spcBef>
              <a:spcAft>
                <a:spcPts val="0"/>
              </a:spcAft>
              <a:buNone/>
            </a:pPr>
            <a:r>
              <a:rPr lang="en" sz="2000">
                <a:solidFill>
                  <a:schemeClr val="dk1"/>
                </a:solidFill>
                <a:latin typeface="Times New Roman"/>
                <a:ea typeface="Times New Roman"/>
                <a:cs typeface="Times New Roman"/>
                <a:sym typeface="Times New Roman"/>
              </a:rPr>
              <a:t>6.naproxen </a:t>
            </a:r>
            <a:endParaRPr sz="2000">
              <a:solidFill>
                <a:schemeClr val="dk1"/>
              </a:solidFill>
              <a:latin typeface="Times New Roman"/>
              <a:ea typeface="Times New Roman"/>
              <a:cs typeface="Times New Roman"/>
              <a:sym typeface="Times New Roman"/>
            </a:endParaRPr>
          </a:p>
          <a:p>
            <a:pPr marL="685800" lvl="0" indent="0" algn="l" rtl="0">
              <a:lnSpc>
                <a:spcPct val="120000"/>
              </a:lnSpc>
              <a:spcBef>
                <a:spcPts val="500"/>
              </a:spcBef>
              <a:spcAft>
                <a:spcPts val="0"/>
              </a:spcAft>
              <a:buNone/>
            </a:pPr>
            <a:endParaRPr sz="1600">
              <a:solidFill>
                <a:schemeClr val="dk1"/>
              </a:solidFill>
              <a:latin typeface="Gill Sans"/>
              <a:ea typeface="Gill Sans"/>
              <a:cs typeface="Gill Sans"/>
              <a:sym typeface="Gill Sans"/>
            </a:endParaRPr>
          </a:p>
          <a:p>
            <a:pPr marL="228600" lvl="0" indent="-101600" algn="l" rtl="0">
              <a:lnSpc>
                <a:spcPct val="120000"/>
              </a:lnSpc>
              <a:spcBef>
                <a:spcPts val="1000"/>
              </a:spcBef>
              <a:spcAft>
                <a:spcPts val="0"/>
              </a:spcAft>
              <a:buClr>
                <a:schemeClr val="dk1"/>
              </a:buClr>
              <a:buSzPts val="2000"/>
              <a:buFont typeface="Arial"/>
              <a:buNone/>
            </a:pPr>
            <a:endParaRPr sz="2000">
              <a:solidFill>
                <a:schemeClr val="dk1"/>
              </a:solidFill>
              <a:latin typeface="Gill Sans"/>
              <a:ea typeface="Gill Sans"/>
              <a:cs typeface="Gill Sans"/>
              <a:sym typeface="Gill Sans"/>
            </a:endParaRPr>
          </a:p>
          <a:p>
            <a:pPr marL="0" lvl="0" indent="0" algn="ctr" rtl="0">
              <a:spcBef>
                <a:spcPts val="0"/>
              </a:spcBef>
              <a:spcAft>
                <a:spcPts val="0"/>
              </a:spcAft>
              <a:buNone/>
            </a:pPr>
            <a:endParaRPr sz="1200" b="1">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ctrTitle"/>
          </p:nvPr>
        </p:nvSpPr>
        <p:spPr>
          <a:xfrm>
            <a:off x="311700" y="237925"/>
            <a:ext cx="8520600" cy="580800"/>
          </a:xfrm>
          <a:prstGeom prst="rect">
            <a:avLst/>
          </a:prstGeom>
        </p:spPr>
        <p:txBody>
          <a:bodyPr spcFirstLastPara="1" wrap="square" lIns="91425" tIns="91425" rIns="91425" bIns="91425" anchor="b" anchorCtr="0">
            <a:normAutofit/>
          </a:bodyPr>
          <a:lstStyle/>
          <a:p>
            <a:pPr marL="0" lvl="0" indent="0" algn="l" rtl="0">
              <a:lnSpc>
                <a:spcPct val="90000"/>
              </a:lnSpc>
              <a:spcBef>
                <a:spcPts val="0"/>
              </a:spcBef>
              <a:spcAft>
                <a:spcPts val="0"/>
              </a:spcAft>
              <a:buClr>
                <a:schemeClr val="dk1"/>
              </a:buClr>
              <a:buSzPts val="2400"/>
              <a:buFont typeface="Times New Roman"/>
              <a:buNone/>
            </a:pPr>
            <a:r>
              <a:rPr lang="en" sz="2400" b="1">
                <a:latin typeface="Times New Roman"/>
                <a:ea typeface="Times New Roman"/>
                <a:cs typeface="Times New Roman"/>
                <a:sym typeface="Times New Roman"/>
              </a:rPr>
              <a:t>Introduction to GANs and Its Role in Our Project</a:t>
            </a:r>
            <a:endParaRPr sz="3200">
              <a:latin typeface="Times New Roman"/>
              <a:ea typeface="Times New Roman"/>
              <a:cs typeface="Times New Roman"/>
              <a:sym typeface="Times New Roman"/>
            </a:endParaRPr>
          </a:p>
        </p:txBody>
      </p:sp>
      <p:sp>
        <p:nvSpPr>
          <p:cNvPr id="79" name="Google Shape;79;p17"/>
          <p:cNvSpPr txBox="1"/>
          <p:nvPr/>
        </p:nvSpPr>
        <p:spPr>
          <a:xfrm>
            <a:off x="280000" y="953150"/>
            <a:ext cx="4589700" cy="3641100"/>
          </a:xfrm>
          <a:prstGeom prst="rect">
            <a:avLst/>
          </a:prstGeom>
          <a:noFill/>
          <a:ln>
            <a:noFill/>
          </a:ln>
        </p:spPr>
        <p:txBody>
          <a:bodyPr spcFirstLastPara="1" wrap="square" lIns="91425" tIns="45700" rIns="91425" bIns="45700" anchor="t" anchorCtr="0">
            <a:normAutofit lnSpcReduction="20000"/>
          </a:bodyPr>
          <a:lstStyle/>
          <a:p>
            <a:pPr marL="0" lvl="0" indent="0" algn="l" rtl="0">
              <a:lnSpc>
                <a:spcPct val="115000"/>
              </a:lnSpc>
              <a:spcBef>
                <a:spcPts val="1200"/>
              </a:spcBef>
              <a:spcAft>
                <a:spcPts val="0"/>
              </a:spcAft>
              <a:buClr>
                <a:schemeClr val="dk1"/>
              </a:buClr>
              <a:buSzPts val="1100"/>
              <a:buFont typeface="Arial"/>
              <a:buNone/>
            </a:pPr>
            <a:r>
              <a:rPr lang="en" sz="1100" b="1">
                <a:solidFill>
                  <a:schemeClr val="dk1"/>
                </a:solidFill>
              </a:rPr>
              <a:t>What are GANs?</a:t>
            </a:r>
            <a:br>
              <a:rPr lang="en" sz="1100" b="1">
                <a:solidFill>
                  <a:schemeClr val="dk1"/>
                </a:solidFill>
              </a:rPr>
            </a:br>
            <a:r>
              <a:rPr lang="en" sz="1100">
                <a:solidFill>
                  <a:schemeClr val="dk1"/>
                </a:solidFill>
              </a:rPr>
              <a:t>Generative Adversarial Networks (GANs) are machine learning models consisting of two neural networks:</a:t>
            </a:r>
            <a:endParaRPr sz="1100">
              <a:solidFill>
                <a:schemeClr val="dk1"/>
              </a:solidFill>
            </a:endParaRPr>
          </a:p>
          <a:p>
            <a:pPr marL="457200" lvl="0" indent="-298450" algn="l" rtl="0">
              <a:lnSpc>
                <a:spcPct val="115000"/>
              </a:lnSpc>
              <a:spcBef>
                <a:spcPts val="1200"/>
              </a:spcBef>
              <a:spcAft>
                <a:spcPts val="0"/>
              </a:spcAft>
              <a:buClr>
                <a:schemeClr val="dk1"/>
              </a:buClr>
              <a:buSzPts val="1100"/>
              <a:buChar char="●"/>
            </a:pPr>
            <a:r>
              <a:rPr lang="en" sz="1100" b="1">
                <a:solidFill>
                  <a:schemeClr val="dk1"/>
                </a:solidFill>
              </a:rPr>
              <a:t>Generator</a:t>
            </a:r>
            <a:r>
              <a:rPr lang="en" sz="1100">
                <a:solidFill>
                  <a:schemeClr val="dk1"/>
                </a:solidFill>
              </a:rPr>
              <a:t>: Creates synthetic data.</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rPr>
              <a:t>Discriminator</a:t>
            </a:r>
            <a:r>
              <a:rPr lang="en" sz="1100">
                <a:solidFill>
                  <a:schemeClr val="dk1"/>
                </a:solidFill>
              </a:rPr>
              <a:t>: Differentiates real from synthetic data.</a:t>
            </a:r>
            <a:br>
              <a:rPr lang="en" sz="1100">
                <a:solidFill>
                  <a:schemeClr val="dk1"/>
                </a:solidFill>
              </a:rPr>
            </a:br>
            <a:r>
              <a:rPr lang="en" sz="1100">
                <a:solidFill>
                  <a:schemeClr val="dk1"/>
                </a:solidFill>
              </a:rPr>
              <a:t>Both networks train together in an adversarial process, producing realistic synthetic data.</a:t>
            </a:r>
            <a:endParaRPr sz="1100"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100" b="1">
                <a:solidFill>
                  <a:schemeClr val="dk1"/>
                </a:solidFill>
              </a:rPr>
              <a:t>Why GANs for Our Project?</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sz="1100" b="1">
                <a:solidFill>
                  <a:schemeClr val="dk1"/>
                </a:solidFill>
              </a:rPr>
              <a:t>Data Expansion</a:t>
            </a:r>
            <a:r>
              <a:rPr lang="en" sz="1100">
                <a:solidFill>
                  <a:schemeClr val="dk1"/>
                </a:solidFill>
              </a:rPr>
              <a:t>: Generates synthetic toxicological data to overcome limited real-world datasets.</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rPr>
              <a:t>Complex Relationships</a:t>
            </a:r>
            <a:r>
              <a:rPr lang="en" sz="1100">
                <a:solidFill>
                  <a:schemeClr val="dk1"/>
                </a:solidFill>
              </a:rPr>
              <a:t>: Captures nonlinear patterns between molecular features, treatments, and toxicity.</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rPr>
              <a:t>Enhanced Modeling</a:t>
            </a:r>
            <a:r>
              <a:rPr lang="en" sz="1100">
                <a:solidFill>
                  <a:schemeClr val="dk1"/>
                </a:solidFill>
              </a:rPr>
              <a:t>: Provides additional training samples, improving model accuracy.</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rPr>
              <a:t>Ethical &amp; Cost-Effective</a:t>
            </a:r>
            <a:r>
              <a:rPr lang="en" sz="1100">
                <a:solidFill>
                  <a:schemeClr val="dk1"/>
                </a:solidFill>
              </a:rPr>
              <a:t>: Reduces reliance on animal testing while lowering costs.</a:t>
            </a:r>
            <a:endParaRPr sz="1100">
              <a:solidFill>
                <a:schemeClr val="dk1"/>
              </a:solidFill>
            </a:endParaRPr>
          </a:p>
          <a:p>
            <a:pPr marL="228600" lvl="0" indent="-101600" algn="l" rtl="0">
              <a:lnSpc>
                <a:spcPct val="120000"/>
              </a:lnSpc>
              <a:spcBef>
                <a:spcPts val="1200"/>
              </a:spcBef>
              <a:spcAft>
                <a:spcPts val="0"/>
              </a:spcAft>
              <a:buNone/>
            </a:pPr>
            <a:endParaRPr b="1">
              <a:solidFill>
                <a:schemeClr val="dk1"/>
              </a:solidFill>
            </a:endParaRPr>
          </a:p>
        </p:txBody>
      </p:sp>
      <p:pic>
        <p:nvPicPr>
          <p:cNvPr id="80" name="Google Shape;80;p17"/>
          <p:cNvPicPr preferRelativeResize="0"/>
          <p:nvPr/>
        </p:nvPicPr>
        <p:blipFill>
          <a:blip r:embed="rId3">
            <a:alphaModFix/>
          </a:blip>
          <a:stretch>
            <a:fillRect/>
          </a:stretch>
        </p:blipFill>
        <p:spPr>
          <a:xfrm>
            <a:off x="4869700" y="1332550"/>
            <a:ext cx="4245925" cy="2830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ctrTitle"/>
          </p:nvPr>
        </p:nvSpPr>
        <p:spPr>
          <a:xfrm>
            <a:off x="311700" y="237925"/>
            <a:ext cx="8520600" cy="580800"/>
          </a:xfrm>
          <a:prstGeom prst="rect">
            <a:avLst/>
          </a:prstGeom>
        </p:spPr>
        <p:txBody>
          <a:bodyPr spcFirstLastPara="1" wrap="square" lIns="91425" tIns="91425" rIns="91425" bIns="91425" anchor="b" anchorCtr="0">
            <a:normAutofit/>
          </a:bodyPr>
          <a:lstStyle/>
          <a:p>
            <a:pPr marL="0" lvl="0" indent="0" algn="l" rtl="0">
              <a:lnSpc>
                <a:spcPct val="90000"/>
              </a:lnSpc>
              <a:spcBef>
                <a:spcPts val="0"/>
              </a:spcBef>
              <a:spcAft>
                <a:spcPts val="0"/>
              </a:spcAft>
              <a:buClr>
                <a:schemeClr val="dk1"/>
              </a:buClr>
              <a:buSzPts val="2400"/>
              <a:buFont typeface="Times New Roman"/>
              <a:buNone/>
            </a:pPr>
            <a:r>
              <a:rPr lang="en" sz="2400" b="1">
                <a:latin typeface="Times New Roman"/>
                <a:ea typeface="Times New Roman"/>
                <a:cs typeface="Times New Roman"/>
                <a:sym typeface="Times New Roman"/>
              </a:rPr>
              <a:t>IMPLEMENTATION PROCESS</a:t>
            </a:r>
            <a:endParaRPr sz="3200">
              <a:latin typeface="Times New Roman"/>
              <a:ea typeface="Times New Roman"/>
              <a:cs typeface="Times New Roman"/>
              <a:sym typeface="Times New Roman"/>
            </a:endParaRPr>
          </a:p>
        </p:txBody>
      </p:sp>
      <p:sp>
        <p:nvSpPr>
          <p:cNvPr id="86" name="Google Shape;86;p18"/>
          <p:cNvSpPr txBox="1"/>
          <p:nvPr/>
        </p:nvSpPr>
        <p:spPr>
          <a:xfrm>
            <a:off x="311704" y="1110057"/>
            <a:ext cx="9603300" cy="3450600"/>
          </a:xfrm>
          <a:prstGeom prst="rect">
            <a:avLst/>
          </a:prstGeom>
          <a:noFill/>
          <a:ln>
            <a:noFill/>
          </a:ln>
        </p:spPr>
        <p:txBody>
          <a:bodyPr spcFirstLastPara="1" wrap="square" lIns="91425" tIns="45700" rIns="91425" bIns="45700" anchor="t" anchorCtr="0">
            <a:normAutofit fontScale="92500" lnSpcReduction="20000"/>
          </a:bodyPr>
          <a:lstStyle/>
          <a:p>
            <a:pPr marL="228600" lvl="0" indent="-219075" algn="l" rtl="0">
              <a:lnSpc>
                <a:spcPct val="120000"/>
              </a:lnSpc>
              <a:spcBef>
                <a:spcPts val="0"/>
              </a:spcBef>
              <a:spcAft>
                <a:spcPts val="0"/>
              </a:spcAft>
              <a:buClr>
                <a:srgbClr val="B71E42"/>
              </a:buClr>
              <a:buSzPct val="100000"/>
              <a:buChar char="•"/>
            </a:pPr>
            <a:r>
              <a:rPr lang="en" sz="2000" b="1">
                <a:solidFill>
                  <a:srgbClr val="000000"/>
                </a:solidFill>
                <a:latin typeface="Times New Roman"/>
                <a:ea typeface="Times New Roman"/>
                <a:cs typeface="Times New Roman"/>
                <a:sym typeface="Times New Roman"/>
              </a:rPr>
              <a:t>Parallel and Sequential Architecture Design:</a:t>
            </a:r>
            <a:endParaRPr sz="2000">
              <a:solidFill>
                <a:srgbClr val="000000"/>
              </a:solidFill>
              <a:latin typeface="Times New Roman"/>
              <a:ea typeface="Times New Roman"/>
              <a:cs typeface="Times New Roman"/>
              <a:sym typeface="Times New Roman"/>
            </a:endParaRPr>
          </a:p>
          <a:p>
            <a:pPr marL="742950" lvl="1" indent="-277177" algn="l" rtl="0">
              <a:lnSpc>
                <a:spcPct val="120000"/>
              </a:lnSpc>
              <a:spcBef>
                <a:spcPts val="500"/>
              </a:spcBef>
              <a:spcAft>
                <a:spcPts val="0"/>
              </a:spcAft>
              <a:buClr>
                <a:srgbClr val="B71E42"/>
              </a:buClr>
              <a:buSzPct val="100000"/>
              <a:buChar char="•"/>
            </a:pPr>
            <a:r>
              <a:rPr lang="en" sz="1800">
                <a:solidFill>
                  <a:srgbClr val="000000"/>
                </a:solidFill>
                <a:latin typeface="Times New Roman"/>
                <a:ea typeface="Times New Roman"/>
                <a:cs typeface="Times New Roman"/>
                <a:sym typeface="Times New Roman"/>
              </a:rPr>
              <a:t>Built models simultaneously to explore optimal designs.</a:t>
            </a:r>
            <a:endParaRPr sz="1800">
              <a:solidFill>
                <a:srgbClr val="000000"/>
              </a:solidFill>
              <a:latin typeface="Gill Sans"/>
              <a:ea typeface="Gill Sans"/>
              <a:cs typeface="Gill Sans"/>
              <a:sym typeface="Gill Sans"/>
            </a:endParaRPr>
          </a:p>
          <a:p>
            <a:pPr marL="742950" lvl="1" indent="-277177" algn="l" rtl="0">
              <a:lnSpc>
                <a:spcPct val="120000"/>
              </a:lnSpc>
              <a:spcBef>
                <a:spcPts val="500"/>
              </a:spcBef>
              <a:spcAft>
                <a:spcPts val="0"/>
              </a:spcAft>
              <a:buClr>
                <a:srgbClr val="B71E42"/>
              </a:buClr>
              <a:buSzPct val="100000"/>
              <a:buChar char="•"/>
            </a:pPr>
            <a:r>
              <a:rPr lang="en" sz="1800">
                <a:solidFill>
                  <a:srgbClr val="000000"/>
                </a:solidFill>
                <a:latin typeface="Times New Roman"/>
                <a:ea typeface="Times New Roman"/>
                <a:cs typeface="Times New Roman"/>
                <a:sym typeface="Times New Roman"/>
              </a:rPr>
              <a:t>Adjusted hyperparameters dynamically for stability.</a:t>
            </a:r>
            <a:endParaRPr sz="1800">
              <a:solidFill>
                <a:srgbClr val="000000"/>
              </a:solidFill>
              <a:latin typeface="Gill Sans"/>
              <a:ea typeface="Gill Sans"/>
              <a:cs typeface="Gill Sans"/>
              <a:sym typeface="Gill Sans"/>
            </a:endParaRPr>
          </a:p>
          <a:p>
            <a:pPr marL="228600" lvl="0" indent="-219075" algn="l" rtl="0">
              <a:lnSpc>
                <a:spcPct val="120000"/>
              </a:lnSpc>
              <a:spcBef>
                <a:spcPts val="1000"/>
              </a:spcBef>
              <a:spcAft>
                <a:spcPts val="0"/>
              </a:spcAft>
              <a:buClr>
                <a:srgbClr val="B71E42"/>
              </a:buClr>
              <a:buSzPct val="100000"/>
              <a:buChar char="•"/>
            </a:pPr>
            <a:r>
              <a:rPr lang="en" sz="2000" b="1">
                <a:solidFill>
                  <a:srgbClr val="000000"/>
                </a:solidFill>
                <a:latin typeface="Times New Roman"/>
                <a:ea typeface="Times New Roman"/>
                <a:cs typeface="Times New Roman"/>
                <a:sym typeface="Times New Roman"/>
              </a:rPr>
              <a:t>Technical Aspects:</a:t>
            </a:r>
            <a:endParaRPr sz="2000">
              <a:solidFill>
                <a:srgbClr val="000000"/>
              </a:solidFill>
              <a:latin typeface="Times New Roman"/>
              <a:ea typeface="Times New Roman"/>
              <a:cs typeface="Times New Roman"/>
              <a:sym typeface="Times New Roman"/>
            </a:endParaRPr>
          </a:p>
          <a:p>
            <a:pPr marL="742950" lvl="1" indent="-277177" algn="l" rtl="0">
              <a:lnSpc>
                <a:spcPct val="120000"/>
              </a:lnSpc>
              <a:spcBef>
                <a:spcPts val="500"/>
              </a:spcBef>
              <a:spcAft>
                <a:spcPts val="0"/>
              </a:spcAft>
              <a:buClr>
                <a:srgbClr val="B71E42"/>
              </a:buClr>
              <a:buSzPct val="100000"/>
              <a:buChar char="•"/>
            </a:pPr>
            <a:r>
              <a:rPr lang="en" sz="1800">
                <a:solidFill>
                  <a:srgbClr val="000000"/>
                </a:solidFill>
                <a:latin typeface="Times New Roman"/>
                <a:ea typeface="Times New Roman"/>
                <a:cs typeface="Times New Roman"/>
                <a:sym typeface="Times New Roman"/>
              </a:rPr>
              <a:t>Used CWGAN-GP for conditional synthetic generation.</a:t>
            </a:r>
            <a:endParaRPr sz="1800">
              <a:solidFill>
                <a:srgbClr val="000000"/>
              </a:solidFill>
              <a:latin typeface="Gill Sans"/>
              <a:ea typeface="Gill Sans"/>
              <a:cs typeface="Gill Sans"/>
              <a:sym typeface="Gill Sans"/>
            </a:endParaRPr>
          </a:p>
          <a:p>
            <a:pPr marL="742950" lvl="1" indent="-277177" algn="l" rtl="0">
              <a:lnSpc>
                <a:spcPct val="120000"/>
              </a:lnSpc>
              <a:spcBef>
                <a:spcPts val="500"/>
              </a:spcBef>
              <a:spcAft>
                <a:spcPts val="0"/>
              </a:spcAft>
              <a:buClr>
                <a:srgbClr val="B71E42"/>
              </a:buClr>
              <a:buSzPct val="100000"/>
              <a:buChar char="•"/>
            </a:pPr>
            <a:r>
              <a:rPr lang="en" sz="1800">
                <a:solidFill>
                  <a:srgbClr val="000000"/>
                </a:solidFill>
                <a:latin typeface="Times New Roman"/>
                <a:ea typeface="Times New Roman"/>
                <a:cs typeface="Times New Roman"/>
                <a:sym typeface="Times New Roman"/>
              </a:rPr>
              <a:t>Key Parameters:</a:t>
            </a:r>
            <a:endParaRPr sz="1800">
              <a:solidFill>
                <a:srgbClr val="000000"/>
              </a:solidFill>
              <a:latin typeface="Gill Sans"/>
              <a:ea typeface="Gill Sans"/>
              <a:cs typeface="Gill Sans"/>
              <a:sym typeface="Gill Sans"/>
            </a:endParaRPr>
          </a:p>
          <a:p>
            <a:pPr marL="1143000" lvl="2" indent="-220980" algn="l" rtl="0">
              <a:lnSpc>
                <a:spcPct val="120000"/>
              </a:lnSpc>
              <a:spcBef>
                <a:spcPts val="500"/>
              </a:spcBef>
              <a:spcAft>
                <a:spcPts val="0"/>
              </a:spcAft>
              <a:buClr>
                <a:srgbClr val="B71E42"/>
              </a:buClr>
              <a:buSzPct val="100000"/>
              <a:buChar char="•"/>
            </a:pPr>
            <a:r>
              <a:rPr lang="en" sz="1600">
                <a:solidFill>
                  <a:srgbClr val="000000"/>
                </a:solidFill>
                <a:latin typeface="Times New Roman"/>
                <a:ea typeface="Times New Roman"/>
                <a:cs typeface="Times New Roman"/>
                <a:sym typeface="Times New Roman"/>
              </a:rPr>
              <a:t>Latent Dimension: 1828</a:t>
            </a:r>
            <a:endParaRPr sz="1600">
              <a:solidFill>
                <a:srgbClr val="000000"/>
              </a:solidFill>
              <a:latin typeface="Gill Sans"/>
              <a:ea typeface="Gill Sans"/>
              <a:cs typeface="Gill Sans"/>
              <a:sym typeface="Gill Sans"/>
            </a:endParaRPr>
          </a:p>
          <a:p>
            <a:pPr marL="1143000" lvl="2" indent="-220980" algn="l" rtl="0">
              <a:lnSpc>
                <a:spcPct val="120000"/>
              </a:lnSpc>
              <a:spcBef>
                <a:spcPts val="500"/>
              </a:spcBef>
              <a:spcAft>
                <a:spcPts val="0"/>
              </a:spcAft>
              <a:buClr>
                <a:srgbClr val="B71E42"/>
              </a:buClr>
              <a:buSzPct val="100000"/>
              <a:buChar char="•"/>
            </a:pPr>
            <a:r>
              <a:rPr lang="en" sz="1600">
                <a:solidFill>
                  <a:srgbClr val="000000"/>
                </a:solidFill>
                <a:latin typeface="Times New Roman"/>
                <a:ea typeface="Times New Roman"/>
                <a:cs typeface="Times New Roman"/>
                <a:sym typeface="Times New Roman"/>
              </a:rPr>
              <a:t>Batch Size: 128</a:t>
            </a:r>
            <a:endParaRPr sz="1600">
              <a:solidFill>
                <a:srgbClr val="000000"/>
              </a:solidFill>
              <a:latin typeface="Gill Sans"/>
              <a:ea typeface="Gill Sans"/>
              <a:cs typeface="Gill Sans"/>
              <a:sym typeface="Gill Sans"/>
            </a:endParaRPr>
          </a:p>
          <a:p>
            <a:pPr marL="1143000" lvl="2" indent="-220980" algn="l" rtl="0">
              <a:lnSpc>
                <a:spcPct val="120000"/>
              </a:lnSpc>
              <a:spcBef>
                <a:spcPts val="500"/>
              </a:spcBef>
              <a:spcAft>
                <a:spcPts val="0"/>
              </a:spcAft>
              <a:buClr>
                <a:srgbClr val="B71E42"/>
              </a:buClr>
              <a:buSzPct val="100000"/>
              <a:buChar char="•"/>
            </a:pPr>
            <a:r>
              <a:rPr lang="en" sz="1600">
                <a:solidFill>
                  <a:srgbClr val="000000"/>
                </a:solidFill>
                <a:latin typeface="Times New Roman"/>
                <a:ea typeface="Times New Roman"/>
                <a:cs typeface="Times New Roman"/>
                <a:sym typeface="Times New Roman"/>
              </a:rPr>
              <a:t>Epochs: 100,000</a:t>
            </a:r>
            <a:endParaRPr sz="1600">
              <a:solidFill>
                <a:srgbClr val="000000"/>
              </a:solidFill>
              <a:latin typeface="Gill Sans"/>
              <a:ea typeface="Gill Sans"/>
              <a:cs typeface="Gill Sans"/>
              <a:sym typeface="Gill Sans"/>
            </a:endParaRPr>
          </a:p>
          <a:p>
            <a:pPr marL="228600" lvl="0" indent="-101600" algn="l" rtl="0">
              <a:lnSpc>
                <a:spcPct val="120000"/>
              </a:lnSpc>
              <a:spcBef>
                <a:spcPts val="1000"/>
              </a:spcBef>
              <a:spcAft>
                <a:spcPts val="0"/>
              </a:spcAft>
              <a:buNone/>
            </a:pPr>
            <a:endParaRPr sz="2000">
              <a:solidFill>
                <a:srgbClr val="000000"/>
              </a:solidFill>
              <a:latin typeface="Gill Sans"/>
              <a:ea typeface="Gill Sans"/>
              <a:cs typeface="Gill Sans"/>
              <a:sym typeface="Gill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ctrTitle"/>
          </p:nvPr>
        </p:nvSpPr>
        <p:spPr>
          <a:xfrm>
            <a:off x="311700" y="237925"/>
            <a:ext cx="8520600" cy="580800"/>
          </a:xfrm>
          <a:prstGeom prst="rect">
            <a:avLst/>
          </a:prstGeom>
        </p:spPr>
        <p:txBody>
          <a:bodyPr spcFirstLastPara="1" wrap="square" lIns="91425" tIns="91425" rIns="91425" bIns="91425" anchor="b" anchorCtr="0">
            <a:normAutofit/>
          </a:bodyPr>
          <a:lstStyle/>
          <a:p>
            <a:pPr marL="228600" lvl="0" indent="-101600" algn="l" rtl="0">
              <a:lnSpc>
                <a:spcPct val="120000"/>
              </a:lnSpc>
              <a:spcBef>
                <a:spcPts val="1000"/>
              </a:spcBef>
              <a:spcAft>
                <a:spcPts val="0"/>
              </a:spcAft>
              <a:buClr>
                <a:schemeClr val="dk1"/>
              </a:buClr>
              <a:buSzPts val="1100"/>
              <a:buFont typeface="Arial"/>
              <a:buNone/>
            </a:pPr>
            <a:r>
              <a:rPr lang="en" sz="2300" b="1">
                <a:latin typeface="Times New Roman"/>
                <a:ea typeface="Times New Roman"/>
                <a:cs typeface="Times New Roman"/>
                <a:sym typeface="Times New Roman"/>
              </a:rPr>
              <a:t>Datasets</a:t>
            </a:r>
            <a:endParaRPr sz="3500">
              <a:latin typeface="Times New Roman"/>
              <a:ea typeface="Times New Roman"/>
              <a:cs typeface="Times New Roman"/>
              <a:sym typeface="Times New Roman"/>
            </a:endParaRPr>
          </a:p>
        </p:txBody>
      </p:sp>
      <p:sp>
        <p:nvSpPr>
          <p:cNvPr id="92" name="Google Shape;92;p19"/>
          <p:cNvSpPr txBox="1"/>
          <p:nvPr/>
        </p:nvSpPr>
        <p:spPr>
          <a:xfrm>
            <a:off x="311704" y="1110082"/>
            <a:ext cx="9603300" cy="3450600"/>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1400"/>
              </a:spcBef>
              <a:spcAft>
                <a:spcPts val="0"/>
              </a:spcAft>
              <a:buNone/>
            </a:pPr>
            <a:r>
              <a:rPr lang="en" sz="1300" b="1">
                <a:solidFill>
                  <a:schemeClr val="dk1"/>
                </a:solidFill>
              </a:rPr>
              <a:t>1. Example_Data_training.tsv</a:t>
            </a:r>
            <a:endParaRPr sz="13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sz="1100" b="1">
                <a:solidFill>
                  <a:schemeClr val="dk1"/>
                </a:solidFill>
              </a:rPr>
              <a:t>Purpose</a:t>
            </a:r>
            <a:r>
              <a:rPr lang="en" sz="1100">
                <a:solidFill>
                  <a:schemeClr val="dk1"/>
                </a:solidFill>
              </a:rPr>
              <a:t>: Provides real clinical pathology data (e.g., ALT, AST, TBIL) for training the AnimalGAN model.</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rPr>
              <a:t>Usage</a:t>
            </a:r>
            <a:r>
              <a:rPr lang="en" sz="1100">
                <a:solidFill>
                  <a:schemeClr val="dk1"/>
                </a:solidFill>
              </a:rPr>
              <a:t>: Establishes relationships between drug treatments, doses, and exposure durations for synthetic data generation.</a:t>
            </a:r>
            <a:endParaRPr sz="1100">
              <a:solidFill>
                <a:schemeClr val="dk1"/>
              </a:solidFill>
            </a:endParaRPr>
          </a:p>
          <a:p>
            <a:pPr marL="0" lvl="0" indent="0" algn="l" rtl="0">
              <a:lnSpc>
                <a:spcPct val="115000"/>
              </a:lnSpc>
              <a:spcBef>
                <a:spcPts val="1400"/>
              </a:spcBef>
              <a:spcAft>
                <a:spcPts val="0"/>
              </a:spcAft>
              <a:buNone/>
            </a:pPr>
            <a:r>
              <a:rPr lang="en" sz="1300" b="1">
                <a:solidFill>
                  <a:schemeClr val="dk1"/>
                </a:solidFill>
              </a:rPr>
              <a:t>2. Example_MolecularDescriptors.tsv</a:t>
            </a:r>
            <a:endParaRPr sz="13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sz="1100" b="1">
                <a:solidFill>
                  <a:schemeClr val="dk1"/>
                </a:solidFill>
              </a:rPr>
              <a:t>Purpose</a:t>
            </a:r>
            <a:r>
              <a:rPr lang="en" sz="1100">
                <a:solidFill>
                  <a:schemeClr val="dk1"/>
                </a:solidFill>
              </a:rPr>
              <a:t>: Contains molecular descriptors representing the chemical structure of compounds.</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rPr>
              <a:t>Usage</a:t>
            </a:r>
            <a:r>
              <a:rPr lang="en" sz="1100">
                <a:solidFill>
                  <a:schemeClr val="dk1"/>
                </a:solidFill>
              </a:rPr>
              <a:t>: Enhances predictions by linking molecular features to toxicological outcomes.</a:t>
            </a:r>
            <a:endParaRPr sz="1100">
              <a:solidFill>
                <a:schemeClr val="dk1"/>
              </a:solidFill>
            </a:endParaRPr>
          </a:p>
          <a:p>
            <a:pPr marL="0" lvl="0" indent="0" algn="l" rtl="0">
              <a:lnSpc>
                <a:spcPct val="115000"/>
              </a:lnSpc>
              <a:spcBef>
                <a:spcPts val="1400"/>
              </a:spcBef>
              <a:spcAft>
                <a:spcPts val="0"/>
              </a:spcAft>
              <a:buNone/>
            </a:pPr>
            <a:r>
              <a:rPr lang="en" sz="1300" b="1">
                <a:solidFill>
                  <a:schemeClr val="dk1"/>
                </a:solidFill>
              </a:rPr>
              <a:t>3. Example_Treatments_test.tsv</a:t>
            </a:r>
            <a:endParaRPr sz="13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sz="1100" b="1">
                <a:solidFill>
                  <a:schemeClr val="dk1"/>
                </a:solidFill>
              </a:rPr>
              <a:t>Purpose</a:t>
            </a:r>
            <a:r>
              <a:rPr lang="en" sz="1100">
                <a:solidFill>
                  <a:schemeClr val="dk1"/>
                </a:solidFill>
              </a:rPr>
              <a:t>: Real clinical pathology data for testing and validation of the AnimalGAN model.</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b="1">
                <a:solidFill>
                  <a:schemeClr val="dk1"/>
                </a:solidFill>
              </a:rPr>
              <a:t>Usage</a:t>
            </a:r>
            <a:r>
              <a:rPr lang="en" sz="1100">
                <a:solidFill>
                  <a:schemeClr val="dk1"/>
                </a:solidFill>
              </a:rPr>
              <a:t>: Evaluates the model's ability to predict toxicity for new compounds and scenarios.</a:t>
            </a:r>
            <a:endParaRPr sz="2000" b="1">
              <a:solidFill>
                <a:schemeClr val="dk1"/>
              </a:solidFill>
              <a:highlight>
                <a:srgbClr val="F5F5F5"/>
              </a:highlight>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0"/>
          <p:cNvSpPr txBox="1">
            <a:spLocks noGrp="1"/>
          </p:cNvSpPr>
          <p:nvPr>
            <p:ph type="ctrTitle"/>
          </p:nvPr>
        </p:nvSpPr>
        <p:spPr>
          <a:xfrm>
            <a:off x="311700" y="237925"/>
            <a:ext cx="8520600" cy="580800"/>
          </a:xfrm>
          <a:prstGeom prst="rect">
            <a:avLst/>
          </a:prstGeom>
        </p:spPr>
        <p:txBody>
          <a:bodyPr spcFirstLastPara="1" wrap="square" lIns="91425" tIns="91425" rIns="91425" bIns="91425" anchor="b" anchorCtr="0">
            <a:normAutofit/>
          </a:bodyPr>
          <a:lstStyle/>
          <a:p>
            <a:pPr marL="228600" lvl="0" indent="-101600" algn="l" rtl="0">
              <a:lnSpc>
                <a:spcPct val="120000"/>
              </a:lnSpc>
              <a:spcBef>
                <a:spcPts val="1000"/>
              </a:spcBef>
              <a:spcAft>
                <a:spcPts val="0"/>
              </a:spcAft>
              <a:buClr>
                <a:schemeClr val="dk1"/>
              </a:buClr>
              <a:buSzPts val="1100"/>
              <a:buFont typeface="Arial"/>
              <a:buNone/>
            </a:pPr>
            <a:r>
              <a:rPr lang="en" sz="2300" b="1">
                <a:latin typeface="Times New Roman"/>
                <a:ea typeface="Times New Roman"/>
                <a:cs typeface="Times New Roman"/>
                <a:sym typeface="Times New Roman"/>
              </a:rPr>
              <a:t>Data Preprocessing</a:t>
            </a:r>
            <a:endParaRPr sz="3500">
              <a:latin typeface="Times New Roman"/>
              <a:ea typeface="Times New Roman"/>
              <a:cs typeface="Times New Roman"/>
              <a:sym typeface="Times New Roman"/>
            </a:endParaRPr>
          </a:p>
        </p:txBody>
      </p:sp>
      <p:sp>
        <p:nvSpPr>
          <p:cNvPr id="98" name="Google Shape;98;p20"/>
          <p:cNvSpPr txBox="1"/>
          <p:nvPr/>
        </p:nvSpPr>
        <p:spPr>
          <a:xfrm>
            <a:off x="311704" y="1110082"/>
            <a:ext cx="9603300" cy="3450600"/>
          </a:xfrm>
          <a:prstGeom prst="rect">
            <a:avLst/>
          </a:prstGeom>
          <a:noFill/>
          <a:ln>
            <a:noFill/>
          </a:ln>
        </p:spPr>
        <p:txBody>
          <a:bodyPr spcFirstLastPara="1" wrap="square" lIns="91425" tIns="45700" rIns="91425" bIns="45700" anchor="t" anchorCtr="0">
            <a:normAutofit lnSpcReduction="10000"/>
          </a:bodyPr>
          <a:lstStyle/>
          <a:p>
            <a:pPr marL="457200" lvl="0" indent="-298450" algn="l" rtl="0">
              <a:lnSpc>
                <a:spcPct val="115000"/>
              </a:lnSpc>
              <a:spcBef>
                <a:spcPts val="1400"/>
              </a:spcBef>
              <a:spcAft>
                <a:spcPts val="0"/>
              </a:spcAft>
              <a:buClr>
                <a:schemeClr val="dk1"/>
              </a:buClr>
              <a:buSzPts val="1100"/>
              <a:buChar char="●"/>
            </a:pPr>
            <a:r>
              <a:rPr lang="en" sz="1100" b="1">
                <a:solidFill>
                  <a:schemeClr val="dk1"/>
                </a:solidFill>
              </a:rPr>
              <a:t>Data Collection</a:t>
            </a:r>
            <a:r>
              <a:rPr lang="en" sz="1100">
                <a:solidFill>
                  <a:schemeClr val="dk1"/>
                </a:solidFill>
              </a:rPr>
              <a:t>: Obtained datasets from OpenTG-GATES, focusing on treatment conditions and molecular information for selected drugs.</a:t>
            </a:r>
            <a:endParaRPr sz="1100">
              <a:solidFill>
                <a:schemeClr val="dk1"/>
              </a:solidFill>
            </a:endParaRPr>
          </a:p>
          <a:p>
            <a:pPr marL="457200" lvl="0" indent="0" algn="l" rtl="0">
              <a:lnSpc>
                <a:spcPct val="115000"/>
              </a:lnSpc>
              <a:spcBef>
                <a:spcPts val="1400"/>
              </a:spcBef>
              <a:spcAft>
                <a:spcPts val="0"/>
              </a:spcAft>
              <a:buNone/>
            </a:pPr>
            <a:endParaRPr sz="1100">
              <a:solidFill>
                <a:schemeClr val="dk1"/>
              </a:solidFill>
            </a:endParaRPr>
          </a:p>
          <a:p>
            <a:pPr marL="457200" lvl="0" indent="-298450" algn="l" rtl="0">
              <a:lnSpc>
                <a:spcPct val="115000"/>
              </a:lnSpc>
              <a:spcBef>
                <a:spcPts val="1200"/>
              </a:spcBef>
              <a:spcAft>
                <a:spcPts val="0"/>
              </a:spcAft>
              <a:buClr>
                <a:schemeClr val="dk1"/>
              </a:buClr>
              <a:buSzPts val="1100"/>
              <a:buChar char="●"/>
            </a:pPr>
            <a:r>
              <a:rPr lang="en" sz="1100" b="1">
                <a:solidFill>
                  <a:schemeClr val="dk1"/>
                </a:solidFill>
              </a:rPr>
              <a:t>Data Cleaning</a:t>
            </a:r>
            <a:r>
              <a:rPr lang="en" sz="1100">
                <a:solidFill>
                  <a:schemeClr val="dk1"/>
                </a:solidFill>
              </a:rPr>
              <a:t>: Addressed missing values, removed duplicates, and filtered irrelevant fields to prepare the data for modeling.</a:t>
            </a:r>
            <a:endParaRPr sz="1100">
              <a:solidFill>
                <a:schemeClr val="dk1"/>
              </a:solidFill>
            </a:endParaRPr>
          </a:p>
          <a:p>
            <a:pPr marL="457200" lvl="0" indent="0" algn="l" rtl="0">
              <a:lnSpc>
                <a:spcPct val="115000"/>
              </a:lnSpc>
              <a:spcBef>
                <a:spcPts val="1200"/>
              </a:spcBef>
              <a:spcAft>
                <a:spcPts val="0"/>
              </a:spcAft>
              <a:buNone/>
            </a:pPr>
            <a:endParaRPr sz="1100">
              <a:solidFill>
                <a:schemeClr val="dk1"/>
              </a:solidFill>
            </a:endParaRPr>
          </a:p>
          <a:p>
            <a:pPr marL="457200" lvl="0" indent="-298450" algn="l" rtl="0">
              <a:lnSpc>
                <a:spcPct val="115000"/>
              </a:lnSpc>
              <a:spcBef>
                <a:spcPts val="1200"/>
              </a:spcBef>
              <a:spcAft>
                <a:spcPts val="0"/>
              </a:spcAft>
              <a:buClr>
                <a:schemeClr val="dk1"/>
              </a:buClr>
              <a:buSzPts val="1100"/>
              <a:buChar char="●"/>
            </a:pPr>
            <a:r>
              <a:rPr lang="en" sz="1100" b="1">
                <a:solidFill>
                  <a:schemeClr val="dk1"/>
                </a:solidFill>
              </a:rPr>
              <a:t>Feature Scaling</a:t>
            </a:r>
            <a:r>
              <a:rPr lang="en" sz="1100">
                <a:solidFill>
                  <a:schemeClr val="dk1"/>
                </a:solidFill>
              </a:rPr>
              <a:t>: Normalized molecular descriptors, dosage levels, and sacrifice periods for uniformity.</a:t>
            </a:r>
            <a:endParaRPr sz="1100">
              <a:solidFill>
                <a:schemeClr val="dk1"/>
              </a:solidFill>
            </a:endParaRPr>
          </a:p>
          <a:p>
            <a:pPr marL="457200" lvl="0" indent="0" algn="l" rtl="0">
              <a:lnSpc>
                <a:spcPct val="115000"/>
              </a:lnSpc>
              <a:spcBef>
                <a:spcPts val="1200"/>
              </a:spcBef>
              <a:spcAft>
                <a:spcPts val="0"/>
              </a:spcAft>
              <a:buNone/>
            </a:pPr>
            <a:endParaRPr sz="1100">
              <a:solidFill>
                <a:schemeClr val="dk1"/>
              </a:solidFill>
            </a:endParaRPr>
          </a:p>
          <a:p>
            <a:pPr marL="457200" lvl="0" indent="-298450" algn="l" rtl="0">
              <a:lnSpc>
                <a:spcPct val="115000"/>
              </a:lnSpc>
              <a:spcBef>
                <a:spcPts val="1200"/>
              </a:spcBef>
              <a:spcAft>
                <a:spcPts val="0"/>
              </a:spcAft>
              <a:buClr>
                <a:schemeClr val="dk1"/>
              </a:buClr>
              <a:buSzPts val="1100"/>
              <a:buChar char="●"/>
            </a:pPr>
            <a:r>
              <a:rPr lang="en" sz="1100" b="1">
                <a:solidFill>
                  <a:schemeClr val="dk1"/>
                </a:solidFill>
              </a:rPr>
              <a:t>Input Structuring</a:t>
            </a:r>
            <a:r>
              <a:rPr lang="en" sz="1100">
                <a:solidFill>
                  <a:schemeClr val="dk1"/>
                </a:solidFill>
              </a:rPr>
              <a:t>: Converted features into PyTorch-compatible tensors for seamless GAN model integration.</a:t>
            </a:r>
            <a:endParaRPr sz="1100">
              <a:solidFill>
                <a:schemeClr val="dk1"/>
              </a:solidFill>
            </a:endParaRPr>
          </a:p>
          <a:p>
            <a:pPr marL="457200" lvl="0" indent="0" algn="l" rtl="0">
              <a:lnSpc>
                <a:spcPct val="115000"/>
              </a:lnSpc>
              <a:spcBef>
                <a:spcPts val="1200"/>
              </a:spcBef>
              <a:spcAft>
                <a:spcPts val="0"/>
              </a:spcAft>
              <a:buNone/>
            </a:pPr>
            <a:endParaRPr sz="1100">
              <a:solidFill>
                <a:schemeClr val="dk1"/>
              </a:solidFill>
            </a:endParaRPr>
          </a:p>
          <a:p>
            <a:pPr marL="457200" lvl="0" indent="-298450" algn="l" rtl="0">
              <a:lnSpc>
                <a:spcPct val="115000"/>
              </a:lnSpc>
              <a:spcBef>
                <a:spcPts val="1200"/>
              </a:spcBef>
              <a:spcAft>
                <a:spcPts val="0"/>
              </a:spcAft>
              <a:buClr>
                <a:schemeClr val="dk1"/>
              </a:buClr>
              <a:buSzPts val="1100"/>
              <a:buChar char="●"/>
            </a:pPr>
            <a:r>
              <a:rPr lang="en" sz="1100" b="1">
                <a:solidFill>
                  <a:schemeClr val="dk1"/>
                </a:solidFill>
              </a:rPr>
              <a:t>Model Training</a:t>
            </a:r>
            <a:r>
              <a:rPr lang="en" sz="1100">
                <a:solidFill>
                  <a:schemeClr val="dk1"/>
                </a:solidFill>
              </a:rPr>
              <a:t>: Trained the GAN model on ~300 records over 100,000 epochs, generating 60,000 high-quality synthetic records.</a:t>
            </a:r>
            <a:endParaRPr sz="1100">
              <a:solidFill>
                <a:schemeClr val="dk1"/>
              </a:solidFill>
            </a:endParaRPr>
          </a:p>
          <a:p>
            <a:pPr marL="457200" lvl="0" indent="0" algn="l" rtl="0">
              <a:lnSpc>
                <a:spcPct val="115000"/>
              </a:lnSpc>
              <a:spcBef>
                <a:spcPts val="1200"/>
              </a:spcBef>
              <a:spcAft>
                <a:spcPts val="1200"/>
              </a:spcAft>
              <a:buNone/>
            </a:pPr>
            <a:endParaRPr sz="2000" b="1">
              <a:solidFill>
                <a:schemeClr val="dk1"/>
              </a:solidFill>
              <a:highlight>
                <a:srgbClr val="F5F5F5"/>
              </a:highlight>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a:spLocks noGrp="1"/>
          </p:cNvSpPr>
          <p:nvPr>
            <p:ph type="ctrTitle"/>
          </p:nvPr>
        </p:nvSpPr>
        <p:spPr>
          <a:xfrm>
            <a:off x="180075" y="52075"/>
            <a:ext cx="8520600" cy="580800"/>
          </a:xfrm>
          <a:prstGeom prst="rect">
            <a:avLst/>
          </a:prstGeom>
        </p:spPr>
        <p:txBody>
          <a:bodyPr spcFirstLastPara="1" wrap="square" lIns="91425" tIns="91425" rIns="91425" bIns="91425" anchor="b" anchorCtr="0">
            <a:normAutofit/>
          </a:bodyPr>
          <a:lstStyle/>
          <a:p>
            <a:pPr marL="0" lvl="0" indent="0" algn="l" rtl="0">
              <a:lnSpc>
                <a:spcPct val="90000"/>
              </a:lnSpc>
              <a:spcBef>
                <a:spcPts val="0"/>
              </a:spcBef>
              <a:spcAft>
                <a:spcPts val="0"/>
              </a:spcAft>
              <a:buClr>
                <a:schemeClr val="dk1"/>
              </a:buClr>
              <a:buSzPts val="2400"/>
              <a:buFont typeface="Times New Roman"/>
              <a:buNone/>
            </a:pPr>
            <a:r>
              <a:rPr lang="en" sz="2400" b="1">
                <a:latin typeface="Times New Roman"/>
                <a:ea typeface="Times New Roman"/>
                <a:cs typeface="Times New Roman"/>
                <a:sym typeface="Times New Roman"/>
              </a:rPr>
              <a:t>ORIGINAL GAN MODEL : Model Architecture</a:t>
            </a:r>
            <a:endParaRPr sz="3200">
              <a:latin typeface="Times New Roman"/>
              <a:ea typeface="Times New Roman"/>
              <a:cs typeface="Times New Roman"/>
              <a:sym typeface="Times New Roman"/>
            </a:endParaRPr>
          </a:p>
        </p:txBody>
      </p:sp>
      <p:sp>
        <p:nvSpPr>
          <p:cNvPr id="104" name="Google Shape;104;p21"/>
          <p:cNvSpPr txBox="1"/>
          <p:nvPr/>
        </p:nvSpPr>
        <p:spPr>
          <a:xfrm>
            <a:off x="180075" y="632875"/>
            <a:ext cx="8578200" cy="4029000"/>
          </a:xfrm>
          <a:prstGeom prst="rect">
            <a:avLst/>
          </a:prstGeom>
          <a:noFill/>
          <a:ln>
            <a:noFill/>
          </a:ln>
        </p:spPr>
        <p:txBody>
          <a:bodyPr spcFirstLastPara="1" wrap="square" lIns="91425" tIns="45700" rIns="91425" bIns="45700" anchor="t" anchorCtr="0">
            <a:noAutofit/>
          </a:bodyPr>
          <a:lstStyle/>
          <a:p>
            <a:pPr marL="0" lvl="0" indent="0" algn="l" rtl="0">
              <a:lnSpc>
                <a:spcPct val="95000"/>
              </a:lnSpc>
              <a:spcBef>
                <a:spcPts val="1200"/>
              </a:spcBef>
              <a:spcAft>
                <a:spcPts val="0"/>
              </a:spcAft>
              <a:buClr>
                <a:schemeClr val="dk1"/>
              </a:buClr>
              <a:buSzPts val="935"/>
              <a:buFont typeface="Arial"/>
              <a:buNone/>
            </a:pPr>
            <a:r>
              <a:rPr lang="en" sz="1035" b="1">
                <a:solidFill>
                  <a:schemeClr val="dk1"/>
                </a:solidFill>
              </a:rPr>
              <a:t>Generator Architecture</a:t>
            </a:r>
            <a:endParaRPr sz="1035" b="1">
              <a:solidFill>
                <a:schemeClr val="dk1"/>
              </a:solidFill>
            </a:endParaRPr>
          </a:p>
          <a:p>
            <a:pPr marL="457200" lvl="0" indent="-294322" algn="l" rtl="0">
              <a:lnSpc>
                <a:spcPct val="95000"/>
              </a:lnSpc>
              <a:spcBef>
                <a:spcPts val="1200"/>
              </a:spcBef>
              <a:spcAft>
                <a:spcPts val="0"/>
              </a:spcAft>
              <a:buClr>
                <a:schemeClr val="dk1"/>
              </a:buClr>
              <a:buSzPts val="1035"/>
              <a:buChar char="●"/>
            </a:pPr>
            <a:r>
              <a:rPr lang="en" sz="1035" b="1">
                <a:solidFill>
                  <a:schemeClr val="dk1"/>
                </a:solidFill>
              </a:rPr>
              <a:t>Design:</a:t>
            </a:r>
            <a:r>
              <a:rPr lang="en" sz="1035">
                <a:solidFill>
                  <a:schemeClr val="dk1"/>
                </a:solidFill>
              </a:rPr>
              <a:t> The Generator uses a series of dense layers, with each block consisting of a linear transformation followed by batch normalization and a LeakyReLU activation function. This setup helps in handling the complex and high-dimensional nature of the input data.</a:t>
            </a:r>
            <a:endParaRPr sz="1035">
              <a:solidFill>
                <a:schemeClr val="dk1"/>
              </a:solidFill>
            </a:endParaRPr>
          </a:p>
          <a:p>
            <a:pPr marL="457200" lvl="0" indent="-294322" algn="l" rtl="0">
              <a:lnSpc>
                <a:spcPct val="95000"/>
              </a:lnSpc>
              <a:spcBef>
                <a:spcPts val="0"/>
              </a:spcBef>
              <a:spcAft>
                <a:spcPts val="0"/>
              </a:spcAft>
              <a:buClr>
                <a:schemeClr val="dk1"/>
              </a:buClr>
              <a:buSzPts val="1035"/>
              <a:buChar char="●"/>
            </a:pPr>
            <a:r>
              <a:rPr lang="en" sz="1035" b="1">
                <a:solidFill>
                  <a:schemeClr val="dk1"/>
                </a:solidFill>
              </a:rPr>
              <a:t>Layer Configuration:</a:t>
            </a:r>
            <a:endParaRPr sz="1035" b="1">
              <a:solidFill>
                <a:schemeClr val="dk1"/>
              </a:solidFill>
            </a:endParaRPr>
          </a:p>
          <a:p>
            <a:pPr marL="914400" lvl="1" indent="-294322" algn="l" rtl="0">
              <a:lnSpc>
                <a:spcPct val="95000"/>
              </a:lnSpc>
              <a:spcBef>
                <a:spcPts val="0"/>
              </a:spcBef>
              <a:spcAft>
                <a:spcPts val="0"/>
              </a:spcAft>
              <a:buClr>
                <a:schemeClr val="dk1"/>
              </a:buClr>
              <a:buSzPts val="1035"/>
              <a:buChar char="○"/>
            </a:pPr>
            <a:r>
              <a:rPr lang="en" sz="1035">
                <a:solidFill>
                  <a:schemeClr val="dk1"/>
                </a:solidFill>
              </a:rPr>
              <a:t>A substantial initial layer with 4096 neurons to process concatenated inputs (noise + structural, time, and dose data).</a:t>
            </a:r>
            <a:endParaRPr sz="1035">
              <a:solidFill>
                <a:schemeClr val="dk1"/>
              </a:solidFill>
            </a:endParaRPr>
          </a:p>
          <a:p>
            <a:pPr marL="914400" lvl="1" indent="-294322" algn="l" rtl="0">
              <a:lnSpc>
                <a:spcPct val="95000"/>
              </a:lnSpc>
              <a:spcBef>
                <a:spcPts val="0"/>
              </a:spcBef>
              <a:spcAft>
                <a:spcPts val="0"/>
              </a:spcAft>
              <a:buClr>
                <a:schemeClr val="dk1"/>
              </a:buClr>
              <a:buSzPts val="1035"/>
              <a:buChar char="○"/>
            </a:pPr>
            <a:r>
              <a:rPr lang="en" sz="1035">
                <a:solidFill>
                  <a:schemeClr val="dk1"/>
                </a:solidFill>
              </a:rPr>
              <a:t>The network progressively reduces the complexity through layers with decreasing neurons (2048, 1024, 256, and finally 64).</a:t>
            </a:r>
            <a:endParaRPr sz="1035">
              <a:solidFill>
                <a:schemeClr val="dk1"/>
              </a:solidFill>
            </a:endParaRPr>
          </a:p>
          <a:p>
            <a:pPr marL="914400" lvl="1" indent="-294322" algn="l" rtl="0">
              <a:lnSpc>
                <a:spcPct val="95000"/>
              </a:lnSpc>
              <a:spcBef>
                <a:spcPts val="0"/>
              </a:spcBef>
              <a:spcAft>
                <a:spcPts val="0"/>
              </a:spcAft>
              <a:buClr>
                <a:schemeClr val="dk1"/>
              </a:buClr>
              <a:buSzPts val="1035"/>
              <a:buChar char="○"/>
            </a:pPr>
            <a:r>
              <a:rPr lang="en" sz="1035">
                <a:solidFill>
                  <a:schemeClr val="dk1"/>
                </a:solidFill>
              </a:rPr>
              <a:t>The output layer uses a Tanh activation to normalize the output to the range of [-1, 1], suitable for many types of generated data.</a:t>
            </a:r>
            <a:endParaRPr sz="1035">
              <a:solidFill>
                <a:schemeClr val="dk1"/>
              </a:solidFill>
            </a:endParaRPr>
          </a:p>
          <a:p>
            <a:pPr marL="0" lvl="0" indent="0" algn="l" rtl="0">
              <a:lnSpc>
                <a:spcPct val="95000"/>
              </a:lnSpc>
              <a:spcBef>
                <a:spcPts val="1200"/>
              </a:spcBef>
              <a:spcAft>
                <a:spcPts val="0"/>
              </a:spcAft>
              <a:buClr>
                <a:schemeClr val="dk1"/>
              </a:buClr>
              <a:buSzPts val="935"/>
              <a:buFont typeface="Arial"/>
              <a:buNone/>
            </a:pPr>
            <a:r>
              <a:rPr lang="en" sz="1035" b="1">
                <a:solidFill>
                  <a:schemeClr val="dk1"/>
                </a:solidFill>
              </a:rPr>
              <a:t>Discriminator Architecture</a:t>
            </a:r>
            <a:endParaRPr sz="1035" b="1">
              <a:solidFill>
                <a:schemeClr val="dk1"/>
              </a:solidFill>
            </a:endParaRPr>
          </a:p>
          <a:p>
            <a:pPr marL="457200" lvl="0" indent="-294322" algn="l" rtl="0">
              <a:lnSpc>
                <a:spcPct val="95000"/>
              </a:lnSpc>
              <a:spcBef>
                <a:spcPts val="1200"/>
              </a:spcBef>
              <a:spcAft>
                <a:spcPts val="0"/>
              </a:spcAft>
              <a:buClr>
                <a:schemeClr val="dk1"/>
              </a:buClr>
              <a:buSzPts val="1035"/>
              <a:buChar char="●"/>
            </a:pPr>
            <a:r>
              <a:rPr lang="en" sz="1035" b="1">
                <a:solidFill>
                  <a:schemeClr val="dk1"/>
                </a:solidFill>
              </a:rPr>
              <a:t>Setup:</a:t>
            </a:r>
            <a:r>
              <a:rPr lang="en" sz="1035">
                <a:solidFill>
                  <a:schemeClr val="dk1"/>
                </a:solidFill>
              </a:rPr>
              <a:t> The Discriminator architecture mirrors a typical feed-forward design but focuses heavily on feature discrimination, crucial for GAN performance.</a:t>
            </a:r>
            <a:endParaRPr sz="1035">
              <a:solidFill>
                <a:schemeClr val="dk1"/>
              </a:solidFill>
            </a:endParaRPr>
          </a:p>
          <a:p>
            <a:pPr marL="457200" lvl="0" indent="-294322" algn="l" rtl="0">
              <a:lnSpc>
                <a:spcPct val="95000"/>
              </a:lnSpc>
              <a:spcBef>
                <a:spcPts val="0"/>
              </a:spcBef>
              <a:spcAft>
                <a:spcPts val="0"/>
              </a:spcAft>
              <a:buClr>
                <a:schemeClr val="dk1"/>
              </a:buClr>
              <a:buSzPts val="1035"/>
              <a:buChar char="●"/>
            </a:pPr>
            <a:r>
              <a:rPr lang="en" sz="1035" b="1">
                <a:solidFill>
                  <a:schemeClr val="dk1"/>
                </a:solidFill>
              </a:rPr>
              <a:t>Layer Details:</a:t>
            </a:r>
            <a:endParaRPr sz="1035" b="1">
              <a:solidFill>
                <a:schemeClr val="dk1"/>
              </a:solidFill>
            </a:endParaRPr>
          </a:p>
          <a:p>
            <a:pPr marL="914400" lvl="1" indent="-294322" algn="l" rtl="0">
              <a:lnSpc>
                <a:spcPct val="95000"/>
              </a:lnSpc>
              <a:spcBef>
                <a:spcPts val="0"/>
              </a:spcBef>
              <a:spcAft>
                <a:spcPts val="0"/>
              </a:spcAft>
              <a:buClr>
                <a:schemeClr val="dk1"/>
              </a:buClr>
              <a:buSzPts val="1035"/>
              <a:buChar char="○"/>
            </a:pPr>
            <a:r>
              <a:rPr lang="en" sz="1035">
                <a:solidFill>
                  <a:schemeClr val="dk1"/>
                </a:solidFill>
              </a:rPr>
              <a:t>Starts with a large input layer of 2048 neurons that receives concatenated real or generated data along with condition variables.</a:t>
            </a:r>
            <a:endParaRPr sz="1035">
              <a:solidFill>
                <a:schemeClr val="dk1"/>
              </a:solidFill>
            </a:endParaRPr>
          </a:p>
          <a:p>
            <a:pPr marL="914400" lvl="1" indent="-294322" algn="l" rtl="0">
              <a:lnSpc>
                <a:spcPct val="95000"/>
              </a:lnSpc>
              <a:spcBef>
                <a:spcPts val="0"/>
              </a:spcBef>
              <a:spcAft>
                <a:spcPts val="0"/>
              </a:spcAft>
              <a:buClr>
                <a:schemeClr val="dk1"/>
              </a:buClr>
              <a:buSzPts val="1035"/>
              <a:buChar char="○"/>
            </a:pPr>
            <a:r>
              <a:rPr lang="en" sz="1035">
                <a:solidFill>
                  <a:schemeClr val="dk1"/>
                </a:solidFill>
              </a:rPr>
              <a:t>Includes several dropout layers interspersed with LeakyReLU activations to prevent overfitting and help the model generalize better across diverse data samples.</a:t>
            </a:r>
            <a:endParaRPr sz="1035">
              <a:solidFill>
                <a:schemeClr val="dk1"/>
              </a:solidFill>
            </a:endParaRPr>
          </a:p>
          <a:p>
            <a:pPr marL="914400" lvl="1" indent="-294322" algn="l" rtl="0">
              <a:lnSpc>
                <a:spcPct val="95000"/>
              </a:lnSpc>
              <a:spcBef>
                <a:spcPts val="0"/>
              </a:spcBef>
              <a:spcAft>
                <a:spcPts val="0"/>
              </a:spcAft>
              <a:buClr>
                <a:schemeClr val="dk1"/>
              </a:buClr>
              <a:buSzPts val="1035"/>
              <a:buChar char="○"/>
            </a:pPr>
            <a:r>
              <a:rPr lang="en" sz="1035">
                <a:solidFill>
                  <a:schemeClr val="dk1"/>
                </a:solidFill>
              </a:rPr>
              <a:t>Ends with a single neuron output to classify inputs as real or generated.</a:t>
            </a:r>
            <a:endParaRPr sz="1035">
              <a:solidFill>
                <a:schemeClr val="dk1"/>
              </a:solidFill>
            </a:endParaRPr>
          </a:p>
          <a:p>
            <a:pPr marL="0" lvl="0" indent="0" algn="l" rtl="0">
              <a:lnSpc>
                <a:spcPct val="95000"/>
              </a:lnSpc>
              <a:spcBef>
                <a:spcPts val="1200"/>
              </a:spcBef>
              <a:spcAft>
                <a:spcPts val="0"/>
              </a:spcAft>
              <a:buClr>
                <a:schemeClr val="dk1"/>
              </a:buClr>
              <a:buSzPts val="935"/>
              <a:buFont typeface="Arial"/>
              <a:buNone/>
            </a:pPr>
            <a:r>
              <a:rPr lang="en" sz="1035" b="1">
                <a:solidFill>
                  <a:schemeClr val="dk1"/>
                </a:solidFill>
              </a:rPr>
              <a:t>Functional Overview</a:t>
            </a:r>
            <a:endParaRPr sz="1035" b="1">
              <a:solidFill>
                <a:schemeClr val="dk1"/>
              </a:solidFill>
            </a:endParaRPr>
          </a:p>
          <a:p>
            <a:pPr marL="457200" lvl="0" indent="-294322" algn="l" rtl="0">
              <a:lnSpc>
                <a:spcPct val="95000"/>
              </a:lnSpc>
              <a:spcBef>
                <a:spcPts val="1200"/>
              </a:spcBef>
              <a:spcAft>
                <a:spcPts val="0"/>
              </a:spcAft>
              <a:buClr>
                <a:schemeClr val="dk1"/>
              </a:buClr>
              <a:buSzPts val="1035"/>
              <a:buChar char="●"/>
            </a:pPr>
            <a:r>
              <a:rPr lang="en" sz="1035" b="1">
                <a:solidFill>
                  <a:schemeClr val="dk1"/>
                </a:solidFill>
              </a:rPr>
              <a:t>Data Processing:</a:t>
            </a:r>
            <a:endParaRPr sz="1035" b="1">
              <a:solidFill>
                <a:schemeClr val="dk1"/>
              </a:solidFill>
            </a:endParaRPr>
          </a:p>
          <a:p>
            <a:pPr marL="914400" lvl="1" indent="-294322" algn="l" rtl="0">
              <a:lnSpc>
                <a:spcPct val="95000"/>
              </a:lnSpc>
              <a:spcBef>
                <a:spcPts val="0"/>
              </a:spcBef>
              <a:spcAft>
                <a:spcPts val="0"/>
              </a:spcAft>
              <a:buClr>
                <a:schemeClr val="dk1"/>
              </a:buClr>
              <a:buSzPts val="1035"/>
              <a:buChar char="○"/>
            </a:pPr>
            <a:r>
              <a:rPr lang="en" sz="1035" b="1">
                <a:solidFill>
                  <a:schemeClr val="dk1"/>
                </a:solidFill>
              </a:rPr>
              <a:t>Generator:</a:t>
            </a:r>
            <a:r>
              <a:rPr lang="en" sz="1035">
                <a:solidFill>
                  <a:schemeClr val="dk1"/>
                </a:solidFill>
              </a:rPr>
              <a:t> Combines noise with conditional inputs to produce synthetic data, modeling complex dependencies within the data.</a:t>
            </a:r>
            <a:endParaRPr sz="1035">
              <a:solidFill>
                <a:schemeClr val="dk1"/>
              </a:solidFill>
            </a:endParaRPr>
          </a:p>
          <a:p>
            <a:pPr marL="914400" lvl="1" indent="-294322" algn="l" rtl="0">
              <a:lnSpc>
                <a:spcPct val="95000"/>
              </a:lnSpc>
              <a:spcBef>
                <a:spcPts val="0"/>
              </a:spcBef>
              <a:spcAft>
                <a:spcPts val="0"/>
              </a:spcAft>
              <a:buClr>
                <a:schemeClr val="dk1"/>
              </a:buClr>
              <a:buSzPts val="1035"/>
              <a:buChar char="○"/>
            </a:pPr>
            <a:r>
              <a:rPr lang="en" sz="1035" b="1">
                <a:solidFill>
                  <a:schemeClr val="dk1"/>
                </a:solidFill>
              </a:rPr>
              <a:t>Discriminator:</a:t>
            </a:r>
            <a:r>
              <a:rPr lang="en" sz="1035">
                <a:solidFill>
                  <a:schemeClr val="dk1"/>
                </a:solidFill>
              </a:rPr>
              <a:t> Evaluates the authenticity of data by classifying it as real or synthetic, guided by its ability to distinguish subtle features in the input.</a:t>
            </a:r>
            <a:endParaRPr sz="1035">
              <a:solidFill>
                <a:schemeClr val="dk1"/>
              </a:solidFill>
            </a:endParaRPr>
          </a:p>
          <a:p>
            <a:pPr marL="228600" lvl="0" indent="-101600" algn="l" rtl="0">
              <a:lnSpc>
                <a:spcPct val="100000"/>
              </a:lnSpc>
              <a:spcBef>
                <a:spcPts val="1200"/>
              </a:spcBef>
              <a:spcAft>
                <a:spcPts val="0"/>
              </a:spcAft>
              <a:buSzPts val="935"/>
              <a:buNone/>
            </a:pPr>
            <a:endParaRPr sz="1800" b="1">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37f4b8a2-ad4f-41b5-9a91-284d2cc38f56}" enabled="1" method="Standard" siteId="{70de1992-07c6-480f-a318-a1afcba03983}" removed="0"/>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32</Slides>
  <Notes>32</Notes>
  <HiddenSlides>0</HiddenSlide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Simple Light</vt:lpstr>
      <vt:lpstr>ANIMALGAN: PREDICTIVE TOXICOLOGY USING GANS</vt:lpstr>
      <vt:lpstr>OBJECTIVES</vt:lpstr>
      <vt:lpstr>Problem Statement</vt:lpstr>
      <vt:lpstr>DATA PIPELINE</vt:lpstr>
      <vt:lpstr>Introduction to GANs and Its Role in Our Project</vt:lpstr>
      <vt:lpstr>IMPLEMENTATION PROCESS</vt:lpstr>
      <vt:lpstr>Datasets</vt:lpstr>
      <vt:lpstr>Data Preprocessing</vt:lpstr>
      <vt:lpstr>ORIGINAL GAN MODEL : Model Architecture</vt:lpstr>
      <vt:lpstr>ORIGINAL GAN MODEL : Training</vt:lpstr>
      <vt:lpstr>ORIGINAL GAN MODEL : GAN Dataset Generation</vt:lpstr>
      <vt:lpstr>MODEL A : Model Architecture changes done</vt:lpstr>
      <vt:lpstr>MODEL A : Training changes done</vt:lpstr>
      <vt:lpstr>MODEL A : GAN Dataset Generation file changes done</vt:lpstr>
      <vt:lpstr>MODEL A - GAN - 1</vt:lpstr>
      <vt:lpstr>MODEL A - GAN - 2</vt:lpstr>
      <vt:lpstr>MODEL A - GAN - 3</vt:lpstr>
      <vt:lpstr>MODEL A - GAN - 3</vt:lpstr>
      <vt:lpstr>MODEL A - GAN - 3</vt:lpstr>
      <vt:lpstr>MODEL A - GAN - 3 - Filtered</vt:lpstr>
      <vt:lpstr>MODEL A</vt:lpstr>
      <vt:lpstr>MODEL 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2</cp:revision>
  <dcterms:modified xsi:type="dcterms:W3CDTF">2024-12-11T05:29:50Z</dcterms:modified>
</cp:coreProperties>
</file>